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7" r:id="rId3"/>
    <p:sldId id="281"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 id="276" r:id="rId23"/>
    <p:sldId id="283" r:id="rId24"/>
    <p:sldId id="284" r:id="rId25"/>
    <p:sldId id="279" r:id="rId2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7" d="100"/>
          <a:sy n="67" d="100"/>
        </p:scale>
        <p:origin x="32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1357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transition spd="slow">
    <p:pull dir="lu"/>
  </p:transition>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ransition spd="slow">
    <p:pull dir="lu"/>
  </p:transition>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8434552"/>
          </a:xfrm>
          <a:prstGeom prst="rect">
            <a:avLst/>
          </a:prstGeom>
        </p:spPr>
      </p:pic>
      <p:sp>
        <p:nvSpPr>
          <p:cNvPr id="5" name="Text 1"/>
          <p:cNvSpPr/>
          <p:nvPr/>
        </p:nvSpPr>
        <p:spPr>
          <a:xfrm>
            <a:off x="3023913" y="2211135"/>
            <a:ext cx="8310682" cy="3102789"/>
          </a:xfrm>
          <a:prstGeom prst="rect">
            <a:avLst/>
          </a:prstGeom>
          <a:noFill/>
          <a:ln/>
        </p:spPr>
        <p:txBody>
          <a:bodyPr wrap="square" rtlCol="0" anchor="t"/>
          <a:lstStyle/>
          <a:p>
            <a:pPr marL="0" indent="0">
              <a:lnSpc>
                <a:spcPts val="12150"/>
              </a:lnSpc>
              <a:buNone/>
            </a:pPr>
            <a:r>
              <a:rPr lang="en-US" sz="9720" b="1" dirty="0">
                <a:solidFill>
                  <a:srgbClr val="000000"/>
                </a:solidFill>
                <a:latin typeface="p22-mackinac-pro" pitchFamily="34" charset="0"/>
                <a:ea typeface="p22-mackinac-pro" pitchFamily="34" charset="-122"/>
                <a:cs typeface="p22-mackinac-pro" pitchFamily="34" charset="-120"/>
              </a:rPr>
              <a:t>Letter Recognition</a:t>
            </a:r>
            <a:endParaRPr lang="en-US" sz="9720" dirty="0"/>
          </a:p>
        </p:txBody>
      </p:sp>
      <p:sp>
        <p:nvSpPr>
          <p:cNvPr id="7" name="Text 2"/>
          <p:cNvSpPr/>
          <p:nvPr/>
        </p:nvSpPr>
        <p:spPr>
          <a:xfrm>
            <a:off x="280713" y="5518876"/>
            <a:ext cx="12902327" cy="462796"/>
          </a:xfrm>
          <a:prstGeom prst="rect">
            <a:avLst/>
          </a:prstGeom>
          <a:noFill/>
          <a:ln/>
        </p:spPr>
        <p:txBody>
          <a:bodyPr wrap="none" rtlCol="0" anchor="t"/>
          <a:lstStyle/>
          <a:p>
            <a:pPr marL="0" indent="0" algn="ctr">
              <a:lnSpc>
                <a:spcPts val="3645"/>
              </a:lnSpc>
              <a:buNone/>
            </a:pPr>
            <a:r>
              <a:rPr lang="en-US" sz="2916" b="1" dirty="0">
                <a:solidFill>
                  <a:srgbClr val="000000"/>
                </a:solidFill>
                <a:latin typeface="p22-mackinac-pro" pitchFamily="34" charset="0"/>
                <a:ea typeface="p22-mackinac-pro" pitchFamily="34" charset="-122"/>
                <a:cs typeface="p22-mackinac-pro" pitchFamily="34" charset="-120"/>
              </a:rPr>
              <a:t>Hands on Machine Learning Project - 2024</a:t>
            </a:r>
            <a:endParaRPr lang="en-US" sz="2916" dirty="0"/>
          </a:p>
        </p:txBody>
      </p:sp>
      <p:sp>
        <p:nvSpPr>
          <p:cNvPr id="8" name="Text 3"/>
          <p:cNvSpPr/>
          <p:nvPr/>
        </p:nvSpPr>
        <p:spPr>
          <a:xfrm>
            <a:off x="280713" y="6008548"/>
            <a:ext cx="12902327" cy="395049"/>
          </a:xfrm>
          <a:prstGeom prst="rect">
            <a:avLst/>
          </a:prstGeom>
          <a:noFill/>
          <a:ln/>
        </p:spPr>
        <p:txBody>
          <a:bodyPr wrap="none" rtlCol="0" anchor="t"/>
          <a:lstStyle/>
          <a:p>
            <a:pPr marL="0" indent="0" algn="r">
              <a:lnSpc>
                <a:spcPts val="3110"/>
              </a:lnSpc>
              <a:buNone/>
            </a:pPr>
            <a:r>
              <a:rPr lang="en-US" sz="1944" dirty="0">
                <a:solidFill>
                  <a:srgbClr val="272525"/>
                </a:solidFill>
                <a:latin typeface="Eudoxus Sans" pitchFamily="34" charset="0"/>
                <a:ea typeface="Eudoxus Sans" pitchFamily="34" charset="-122"/>
                <a:cs typeface="Eudoxus Sans" pitchFamily="34" charset="-120"/>
              </a:rPr>
              <a:t>07.07.2024</a:t>
            </a:r>
            <a:endParaRPr lang="en-US" sz="1944" dirty="0"/>
          </a:p>
        </p:txBody>
      </p:sp>
    </p:spTree>
  </p:cSld>
  <p:clrMapOvr>
    <a:masterClrMapping/>
  </p:clrMapOvr>
  <p:transition spd="slow">
    <p:pull dir="lu"/>
  </p:transition>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6" name="Text 2"/>
          <p:cNvSpPr/>
          <p:nvPr/>
        </p:nvSpPr>
        <p:spPr>
          <a:xfrm>
            <a:off x="864037" y="844153"/>
            <a:ext cx="8576905" cy="771525"/>
          </a:xfrm>
          <a:prstGeom prst="rect">
            <a:avLst/>
          </a:prstGeom>
          <a:noFill/>
          <a:ln/>
        </p:spPr>
        <p:txBody>
          <a:bodyPr wrap="none" rtlCol="0" anchor="t"/>
          <a:lstStyle/>
          <a:p>
            <a:pPr marL="0" indent="0">
              <a:lnSpc>
                <a:spcPts val="6075"/>
              </a:lnSpc>
              <a:buNone/>
            </a:pPr>
            <a:r>
              <a:rPr lang="en-US" sz="4860" b="1" dirty="0">
                <a:solidFill>
                  <a:srgbClr val="000000"/>
                </a:solidFill>
                <a:latin typeface="p22-mackinac-pro" pitchFamily="34" charset="0"/>
                <a:ea typeface="p22-mackinac-pro" pitchFamily="34" charset="-122"/>
                <a:cs typeface="p22-mackinac-pro" pitchFamily="34" charset="-120"/>
              </a:rPr>
              <a:t>K Nearest Neighbours Model</a:t>
            </a:r>
            <a:endParaRPr lang="en-US" sz="4860" dirty="0"/>
          </a:p>
        </p:txBody>
      </p:sp>
      <p:pic>
        <p:nvPicPr>
          <p:cNvPr id="7" name="Image 2" descr="preencoded.png"/>
          <p:cNvPicPr>
            <a:picLocks noChangeAspect="1"/>
          </p:cNvPicPr>
          <p:nvPr/>
        </p:nvPicPr>
        <p:blipFill>
          <a:blip r:embed="rId5"/>
          <a:stretch>
            <a:fillRect/>
          </a:stretch>
        </p:blipFill>
        <p:spPr>
          <a:xfrm>
            <a:off x="864037" y="1985962"/>
            <a:ext cx="4300776" cy="987504"/>
          </a:xfrm>
          <a:prstGeom prst="rect">
            <a:avLst/>
          </a:prstGeom>
        </p:spPr>
      </p:pic>
      <p:sp>
        <p:nvSpPr>
          <p:cNvPr id="8" name="Text 3"/>
          <p:cNvSpPr/>
          <p:nvPr/>
        </p:nvSpPr>
        <p:spPr>
          <a:xfrm>
            <a:off x="1162764" y="3343751"/>
            <a:ext cx="3703320" cy="462796"/>
          </a:xfrm>
          <a:prstGeom prst="rect">
            <a:avLst/>
          </a:prstGeom>
          <a:noFill/>
          <a:ln/>
        </p:spPr>
        <p:txBody>
          <a:bodyPr wrap="none" rtlCol="0" anchor="t"/>
          <a:lstStyle/>
          <a:p>
            <a:pPr marL="0" indent="0" algn="ctr">
              <a:lnSpc>
                <a:spcPts val="3645"/>
              </a:lnSpc>
              <a:buNone/>
            </a:pPr>
            <a:r>
              <a:rPr lang="en-US" sz="2916" b="1" dirty="0">
                <a:solidFill>
                  <a:srgbClr val="272525"/>
                </a:solidFill>
                <a:latin typeface="p22-mackinac-pro" pitchFamily="34" charset="0"/>
                <a:ea typeface="p22-mackinac-pro" pitchFamily="34" charset="-122"/>
                <a:cs typeface="p22-mackinac-pro" pitchFamily="34" charset="-120"/>
              </a:rPr>
              <a:t>Standard Model</a:t>
            </a:r>
            <a:endParaRPr lang="en-US" sz="2916" dirty="0"/>
          </a:p>
        </p:txBody>
      </p:sp>
      <p:pic>
        <p:nvPicPr>
          <p:cNvPr id="9" name="Image 3" descr="preencoded.png"/>
          <p:cNvPicPr>
            <a:picLocks noChangeAspect="1"/>
          </p:cNvPicPr>
          <p:nvPr/>
        </p:nvPicPr>
        <p:blipFill>
          <a:blip r:embed="rId6"/>
          <a:stretch>
            <a:fillRect/>
          </a:stretch>
        </p:blipFill>
        <p:spPr>
          <a:xfrm>
            <a:off x="5164812" y="1985962"/>
            <a:ext cx="4300776" cy="987504"/>
          </a:xfrm>
          <a:prstGeom prst="rect">
            <a:avLst/>
          </a:prstGeom>
        </p:spPr>
      </p:pic>
      <p:sp>
        <p:nvSpPr>
          <p:cNvPr id="10" name="Text 4"/>
          <p:cNvSpPr/>
          <p:nvPr/>
        </p:nvSpPr>
        <p:spPr>
          <a:xfrm>
            <a:off x="5411629" y="3343751"/>
            <a:ext cx="3807143" cy="925592"/>
          </a:xfrm>
          <a:prstGeom prst="rect">
            <a:avLst/>
          </a:prstGeom>
          <a:noFill/>
          <a:ln/>
        </p:spPr>
        <p:txBody>
          <a:bodyPr wrap="square" rtlCol="0" anchor="t"/>
          <a:lstStyle/>
          <a:p>
            <a:pPr marL="0" indent="0" algn="ctr">
              <a:lnSpc>
                <a:spcPts val="3645"/>
              </a:lnSpc>
              <a:buNone/>
            </a:pPr>
            <a:r>
              <a:rPr lang="en-US" sz="2916" b="1" dirty="0">
                <a:solidFill>
                  <a:srgbClr val="272525"/>
                </a:solidFill>
                <a:latin typeface="p22-mackinac-pro" pitchFamily="34" charset="0"/>
                <a:ea typeface="p22-mackinac-pro" pitchFamily="34" charset="-122"/>
                <a:cs typeface="p22-mackinac-pro" pitchFamily="34" charset="-120"/>
              </a:rPr>
              <a:t>Standard Model and Polynomial Features</a:t>
            </a:r>
            <a:endParaRPr lang="en-US" sz="2916" dirty="0"/>
          </a:p>
        </p:txBody>
      </p:sp>
      <p:pic>
        <p:nvPicPr>
          <p:cNvPr id="11" name="Image 4" descr="preencoded.png"/>
          <p:cNvPicPr>
            <a:picLocks noChangeAspect="1"/>
          </p:cNvPicPr>
          <p:nvPr/>
        </p:nvPicPr>
        <p:blipFill>
          <a:blip r:embed="rId7"/>
          <a:stretch>
            <a:fillRect/>
          </a:stretch>
        </p:blipFill>
        <p:spPr>
          <a:xfrm>
            <a:off x="9465588" y="1985962"/>
            <a:ext cx="4300776" cy="987504"/>
          </a:xfrm>
          <a:prstGeom prst="rect">
            <a:avLst/>
          </a:prstGeom>
        </p:spPr>
      </p:pic>
      <p:sp>
        <p:nvSpPr>
          <p:cNvPr id="12" name="Text 5"/>
          <p:cNvSpPr/>
          <p:nvPr/>
        </p:nvSpPr>
        <p:spPr>
          <a:xfrm>
            <a:off x="9764316" y="3343751"/>
            <a:ext cx="3703320" cy="462796"/>
          </a:xfrm>
          <a:prstGeom prst="rect">
            <a:avLst/>
          </a:prstGeom>
          <a:noFill/>
          <a:ln/>
        </p:spPr>
        <p:txBody>
          <a:bodyPr wrap="none" rtlCol="0" anchor="t"/>
          <a:lstStyle/>
          <a:p>
            <a:pPr marL="0" indent="0" algn="ctr">
              <a:lnSpc>
                <a:spcPts val="3645"/>
              </a:lnSpc>
              <a:buNone/>
            </a:pPr>
            <a:r>
              <a:rPr lang="en-US" sz="2916" b="1" dirty="0">
                <a:solidFill>
                  <a:srgbClr val="272525"/>
                </a:solidFill>
                <a:latin typeface="p22-mackinac-pro" pitchFamily="34" charset="0"/>
                <a:ea typeface="p22-mackinac-pro" pitchFamily="34" charset="-122"/>
                <a:cs typeface="p22-mackinac-pro" pitchFamily="34" charset="-120"/>
              </a:rPr>
              <a:t>Tuned Model</a:t>
            </a:r>
            <a:endParaRPr lang="en-US" sz="2916" dirty="0"/>
          </a:p>
        </p:txBody>
      </p:sp>
      <p:sp>
        <p:nvSpPr>
          <p:cNvPr id="13" name="Text 6"/>
          <p:cNvSpPr/>
          <p:nvPr/>
        </p:nvSpPr>
        <p:spPr>
          <a:xfrm>
            <a:off x="9712404" y="3954661"/>
            <a:ext cx="3807143" cy="395049"/>
          </a:xfrm>
          <a:prstGeom prst="rect">
            <a:avLst/>
          </a:prstGeom>
          <a:noFill/>
          <a:ln/>
        </p:spPr>
        <p:txBody>
          <a:bodyPr wrap="none" rtlCol="0" anchor="t"/>
          <a:lstStyle/>
          <a:p>
            <a:pPr marL="0" indent="0" algn="ctr">
              <a:lnSpc>
                <a:spcPts val="3110"/>
              </a:lnSpc>
              <a:buNone/>
            </a:pPr>
            <a:endParaRPr lang="en-US" sz="1944" dirty="0"/>
          </a:p>
        </p:txBody>
      </p:sp>
      <p:sp>
        <p:nvSpPr>
          <p:cNvPr id="14" name="Shape 7"/>
          <p:cNvSpPr/>
          <p:nvPr/>
        </p:nvSpPr>
        <p:spPr>
          <a:xfrm>
            <a:off x="864037" y="4874181"/>
            <a:ext cx="12902327" cy="1443514"/>
          </a:xfrm>
          <a:prstGeom prst="roundRect">
            <a:avLst>
              <a:gd name="adj" fmla="val 7696"/>
            </a:avLst>
          </a:prstGeom>
          <a:noFill/>
          <a:ln w="15240">
            <a:solidFill>
              <a:srgbClr val="000000">
                <a:alpha val="8000"/>
              </a:srgbClr>
            </a:solidFill>
            <a:prstDash val="solid"/>
          </a:ln>
        </p:spPr>
      </p:sp>
      <p:sp>
        <p:nvSpPr>
          <p:cNvPr id="15" name="Shape 8"/>
          <p:cNvSpPr/>
          <p:nvPr/>
        </p:nvSpPr>
        <p:spPr>
          <a:xfrm>
            <a:off x="879277" y="4889421"/>
            <a:ext cx="12871847" cy="706517"/>
          </a:xfrm>
          <a:prstGeom prst="rect">
            <a:avLst/>
          </a:prstGeom>
          <a:solidFill>
            <a:srgbClr val="FFFFFF">
              <a:alpha val="4000"/>
            </a:srgbClr>
          </a:solidFill>
          <a:ln/>
        </p:spPr>
      </p:sp>
      <p:sp>
        <p:nvSpPr>
          <p:cNvPr id="16" name="Text 9"/>
          <p:cNvSpPr/>
          <p:nvPr/>
        </p:nvSpPr>
        <p:spPr>
          <a:xfrm>
            <a:off x="1126331" y="5045154"/>
            <a:ext cx="3746302" cy="395049"/>
          </a:xfrm>
          <a:prstGeom prst="rect">
            <a:avLst/>
          </a:prstGeom>
          <a:noFill/>
          <a:ln/>
        </p:spPr>
        <p:txBody>
          <a:bodyPr wrap="non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Train Score:        0.971</a:t>
            </a:r>
            <a:endParaRPr lang="en-US" sz="1944" dirty="0"/>
          </a:p>
        </p:txBody>
      </p:sp>
      <p:sp>
        <p:nvSpPr>
          <p:cNvPr id="17" name="Text 10"/>
          <p:cNvSpPr/>
          <p:nvPr/>
        </p:nvSpPr>
        <p:spPr>
          <a:xfrm>
            <a:off x="5373886" y="5045154"/>
            <a:ext cx="3969068" cy="395049"/>
          </a:xfrm>
          <a:prstGeom prst="rect">
            <a:avLst/>
          </a:prstGeom>
          <a:noFill/>
          <a:ln/>
        </p:spPr>
        <p:txBody>
          <a:bodyPr wrap="non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Train Score:         0.963</a:t>
            </a:r>
            <a:endParaRPr lang="en-US" sz="1944" dirty="0"/>
          </a:p>
        </p:txBody>
      </p:sp>
      <p:sp>
        <p:nvSpPr>
          <p:cNvPr id="18" name="Text 11"/>
          <p:cNvSpPr/>
          <p:nvPr/>
        </p:nvSpPr>
        <p:spPr>
          <a:xfrm>
            <a:off x="9844207" y="5045154"/>
            <a:ext cx="3660100" cy="395049"/>
          </a:xfrm>
          <a:prstGeom prst="rect">
            <a:avLst/>
          </a:prstGeom>
          <a:noFill/>
          <a:ln/>
        </p:spPr>
        <p:txBody>
          <a:bodyPr wrap="non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Train Score:        1.0</a:t>
            </a:r>
            <a:endParaRPr lang="en-US" sz="1944" dirty="0"/>
          </a:p>
        </p:txBody>
      </p:sp>
      <p:sp>
        <p:nvSpPr>
          <p:cNvPr id="19" name="Shape 12"/>
          <p:cNvSpPr/>
          <p:nvPr/>
        </p:nvSpPr>
        <p:spPr>
          <a:xfrm>
            <a:off x="879277" y="5595938"/>
            <a:ext cx="12871847" cy="706517"/>
          </a:xfrm>
          <a:prstGeom prst="rect">
            <a:avLst/>
          </a:prstGeom>
          <a:solidFill>
            <a:srgbClr val="000000">
              <a:alpha val="4000"/>
            </a:srgbClr>
          </a:solidFill>
          <a:ln/>
        </p:spPr>
      </p:sp>
      <p:sp>
        <p:nvSpPr>
          <p:cNvPr id="20" name="Text 13"/>
          <p:cNvSpPr/>
          <p:nvPr/>
        </p:nvSpPr>
        <p:spPr>
          <a:xfrm>
            <a:off x="1126331" y="5751671"/>
            <a:ext cx="3746302" cy="395049"/>
          </a:xfrm>
          <a:prstGeom prst="rect">
            <a:avLst/>
          </a:prstGeom>
          <a:noFill/>
          <a:ln/>
        </p:spPr>
        <p:txBody>
          <a:bodyPr wrap="non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Validation Score:0.944</a:t>
            </a:r>
            <a:endParaRPr lang="en-US" sz="1944" dirty="0"/>
          </a:p>
        </p:txBody>
      </p:sp>
      <p:sp>
        <p:nvSpPr>
          <p:cNvPr id="21" name="Text 14"/>
          <p:cNvSpPr/>
          <p:nvPr/>
        </p:nvSpPr>
        <p:spPr>
          <a:xfrm>
            <a:off x="5373886" y="5751671"/>
            <a:ext cx="3969068" cy="395049"/>
          </a:xfrm>
          <a:prstGeom prst="rect">
            <a:avLst/>
          </a:prstGeom>
          <a:noFill/>
          <a:ln/>
        </p:spPr>
        <p:txBody>
          <a:bodyPr wrap="non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Validation Score: 0.929</a:t>
            </a:r>
            <a:endParaRPr lang="en-US" sz="1944" dirty="0"/>
          </a:p>
        </p:txBody>
      </p:sp>
      <p:sp>
        <p:nvSpPr>
          <p:cNvPr id="22" name="Text 15"/>
          <p:cNvSpPr/>
          <p:nvPr/>
        </p:nvSpPr>
        <p:spPr>
          <a:xfrm>
            <a:off x="9844207" y="5751671"/>
            <a:ext cx="3660100" cy="395049"/>
          </a:xfrm>
          <a:prstGeom prst="rect">
            <a:avLst/>
          </a:prstGeom>
          <a:noFill/>
          <a:ln/>
        </p:spPr>
        <p:txBody>
          <a:bodyPr wrap="non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Validation Score: 0.952</a:t>
            </a:r>
            <a:endParaRPr lang="en-US" sz="1944" dirty="0"/>
          </a:p>
        </p:txBody>
      </p:sp>
      <p:sp>
        <p:nvSpPr>
          <p:cNvPr id="23" name="Text 16"/>
          <p:cNvSpPr/>
          <p:nvPr/>
        </p:nvSpPr>
        <p:spPr>
          <a:xfrm>
            <a:off x="864037" y="6595348"/>
            <a:ext cx="12902327" cy="790099"/>
          </a:xfrm>
          <a:prstGeom prst="rect">
            <a:avLst/>
          </a:prstGeom>
          <a:noFill/>
          <a:ln/>
        </p:spPr>
        <p:txBody>
          <a:bodyPr wrap="square" rtlCol="0" anchor="t"/>
          <a:lstStyle/>
          <a:p>
            <a:pPr marL="0" indent="0">
              <a:lnSpc>
                <a:spcPts val="3110"/>
              </a:lnSpc>
              <a:buNone/>
            </a:pPr>
            <a:r>
              <a:rPr lang="en-US" sz="1944" b="1" dirty="0">
                <a:solidFill>
                  <a:srgbClr val="272525"/>
                </a:solidFill>
                <a:latin typeface="Eudoxus Sans" pitchFamily="34" charset="0"/>
                <a:ea typeface="Eudoxus Sans" pitchFamily="34" charset="-122"/>
                <a:cs typeface="Eudoxus Sans" pitchFamily="34" charset="-120"/>
              </a:rPr>
              <a:t>Hyperparameters Tuned</a:t>
            </a:r>
            <a:r>
              <a:rPr lang="en-US" sz="1944" dirty="0">
                <a:solidFill>
                  <a:srgbClr val="272525"/>
                </a:solidFill>
                <a:latin typeface="Eudoxus Sans" pitchFamily="34" charset="0"/>
                <a:ea typeface="Eudoxus Sans" pitchFamily="34" charset="-122"/>
                <a:cs typeface="Eudoxus Sans" pitchFamily="34" charset="-120"/>
              </a:rPr>
              <a:t>: Number of neighbors (n)
</a:t>
            </a:r>
            <a:r>
              <a:rPr lang="en-US" sz="1944" b="1" dirty="0">
                <a:solidFill>
                  <a:srgbClr val="272525"/>
                </a:solidFill>
                <a:latin typeface="Eudoxus Sans" pitchFamily="34" charset="0"/>
                <a:ea typeface="Eudoxus Sans" pitchFamily="34" charset="-122"/>
                <a:cs typeface="Eudoxus Sans" pitchFamily="34" charset="-120"/>
              </a:rPr>
              <a:t>Relevant Features</a:t>
            </a:r>
            <a:r>
              <a:rPr lang="en-US" sz="1944" dirty="0">
                <a:solidFill>
                  <a:srgbClr val="272525"/>
                </a:solidFill>
                <a:latin typeface="Eudoxus Sans" pitchFamily="34" charset="0"/>
                <a:ea typeface="Eudoxus Sans" pitchFamily="34" charset="-122"/>
                <a:cs typeface="Eudoxus Sans" pitchFamily="34" charset="-120"/>
              </a:rPr>
              <a:t>: Features related to the position and dimensions of the box</a:t>
            </a:r>
            <a:endParaRPr lang="en-US" sz="1944" dirty="0"/>
          </a:p>
        </p:txBody>
      </p:sp>
    </p:spTree>
  </p:cSld>
  <p:clrMapOvr>
    <a:masterClrMapping/>
  </p:clrMapOvr>
  <p:transition spd="slow">
    <p:pull dir="lu"/>
  </p:transition>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pic>
        <p:nvPicPr>
          <p:cNvPr id="6" name="Image 2" descr="preencoded.png"/>
          <p:cNvPicPr>
            <a:picLocks noChangeAspect="1"/>
          </p:cNvPicPr>
          <p:nvPr/>
        </p:nvPicPr>
        <p:blipFill>
          <a:blip r:embed="rId5"/>
          <a:stretch>
            <a:fillRect/>
          </a:stretch>
        </p:blipFill>
        <p:spPr>
          <a:xfrm>
            <a:off x="17092" y="416758"/>
            <a:ext cx="7489531" cy="7389509"/>
          </a:xfrm>
          <a:prstGeom prst="rect">
            <a:avLst/>
          </a:prstGeom>
        </p:spPr>
      </p:pic>
      <p:sp>
        <p:nvSpPr>
          <p:cNvPr id="7" name="Text 2"/>
          <p:cNvSpPr/>
          <p:nvPr/>
        </p:nvSpPr>
        <p:spPr>
          <a:xfrm>
            <a:off x="7506623" y="1216316"/>
            <a:ext cx="3703320" cy="462796"/>
          </a:xfrm>
          <a:prstGeom prst="rect">
            <a:avLst/>
          </a:prstGeom>
          <a:noFill/>
          <a:ln/>
        </p:spPr>
        <p:txBody>
          <a:bodyPr wrap="none" rtlCol="0" anchor="t"/>
          <a:lstStyle/>
          <a:p>
            <a:pPr marL="0" indent="0">
              <a:lnSpc>
                <a:spcPts val="3645"/>
              </a:lnSpc>
              <a:buNone/>
            </a:pPr>
            <a:r>
              <a:rPr lang="en-US" sz="2916" b="1" dirty="0">
                <a:solidFill>
                  <a:srgbClr val="000000"/>
                </a:solidFill>
                <a:latin typeface="p22-mackinac-pro" pitchFamily="34" charset="0"/>
                <a:ea typeface="p22-mackinac-pro" pitchFamily="34" charset="-122"/>
                <a:cs typeface="p22-mackinac-pro" pitchFamily="34" charset="-120"/>
              </a:rPr>
              <a:t>KNN Performance</a:t>
            </a:r>
            <a:endParaRPr lang="en-US" sz="2916" dirty="0"/>
          </a:p>
        </p:txBody>
      </p:sp>
      <p:sp>
        <p:nvSpPr>
          <p:cNvPr id="8" name="Text 3"/>
          <p:cNvSpPr/>
          <p:nvPr/>
        </p:nvSpPr>
        <p:spPr>
          <a:xfrm>
            <a:off x="7506623" y="1988661"/>
            <a:ext cx="6555105" cy="790099"/>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Letters like 'A', 'C', 'L', 'M', and 'W' are classified well by the model. </a:t>
            </a:r>
            <a:endParaRPr lang="en-US" sz="1944" dirty="0"/>
          </a:p>
        </p:txBody>
      </p:sp>
      <p:sp>
        <p:nvSpPr>
          <p:cNvPr id="9" name="Text 4"/>
          <p:cNvSpPr/>
          <p:nvPr/>
        </p:nvSpPr>
        <p:spPr>
          <a:xfrm>
            <a:off x="7506624" y="2988112"/>
            <a:ext cx="6555105" cy="790099"/>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There are several pairs where the model tends to confuse one letter for another. For example:</a:t>
            </a:r>
            <a:endParaRPr lang="en-US" sz="1944" dirty="0"/>
          </a:p>
        </p:txBody>
      </p:sp>
      <p:sp>
        <p:nvSpPr>
          <p:cNvPr id="10" name="Text 5"/>
          <p:cNvSpPr/>
          <p:nvPr/>
        </p:nvSpPr>
        <p:spPr>
          <a:xfrm>
            <a:off x="7506625" y="3987563"/>
            <a:ext cx="6555105" cy="1185148"/>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'K' is often predicted as 'X', 'I' is frequently predicted as 'J', 'F' is predicted as 'P' and vice versa, 'R' is predicted as 'B'.</a:t>
            </a:r>
            <a:endParaRPr lang="en-US" sz="1944" dirty="0"/>
          </a:p>
        </p:txBody>
      </p:sp>
      <p:sp>
        <p:nvSpPr>
          <p:cNvPr id="11" name="Text 6"/>
          <p:cNvSpPr/>
          <p:nvPr/>
        </p:nvSpPr>
        <p:spPr>
          <a:xfrm>
            <a:off x="7506625" y="5191495"/>
            <a:ext cx="6555105" cy="1580198"/>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These show that the model struggles to distinguish certain letters that share similar features or shapes. This could be due to the similarities in the visual representation of these letters.</a:t>
            </a:r>
            <a:endParaRPr lang="en-US" sz="1944" dirty="0"/>
          </a:p>
        </p:txBody>
      </p:sp>
    </p:spTree>
  </p:cSld>
  <p:clrMapOvr>
    <a:masterClrMapping/>
  </p:clrMapOvr>
  <p:transition spd="slow">
    <p:pull dir="lu"/>
  </p:transition>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6" name="Text 2"/>
          <p:cNvSpPr/>
          <p:nvPr/>
        </p:nvSpPr>
        <p:spPr>
          <a:xfrm>
            <a:off x="1413629" y="597337"/>
            <a:ext cx="5401866" cy="675203"/>
          </a:xfrm>
          <a:prstGeom prst="rect">
            <a:avLst/>
          </a:prstGeom>
          <a:noFill/>
          <a:ln/>
        </p:spPr>
        <p:txBody>
          <a:bodyPr wrap="none" rtlCol="0" anchor="t"/>
          <a:lstStyle/>
          <a:p>
            <a:pPr marL="0" indent="0">
              <a:lnSpc>
                <a:spcPts val="5317"/>
              </a:lnSpc>
              <a:buNone/>
            </a:pPr>
            <a:r>
              <a:rPr lang="en-US" sz="4253" b="1" dirty="0">
                <a:solidFill>
                  <a:srgbClr val="000000"/>
                </a:solidFill>
                <a:latin typeface="p22-mackinac-pro" pitchFamily="34" charset="0"/>
                <a:ea typeface="p22-mackinac-pro" pitchFamily="34" charset="-122"/>
                <a:cs typeface="p22-mackinac-pro" pitchFamily="34" charset="-120"/>
              </a:rPr>
              <a:t>Logistic Regression</a:t>
            </a:r>
            <a:endParaRPr lang="en-US" sz="4253" dirty="0"/>
          </a:p>
        </p:txBody>
      </p:sp>
      <p:pic>
        <p:nvPicPr>
          <p:cNvPr id="7" name="Image 2" descr="preencoded.png"/>
          <p:cNvPicPr>
            <a:picLocks noChangeAspect="1"/>
          </p:cNvPicPr>
          <p:nvPr/>
        </p:nvPicPr>
        <p:blipFill>
          <a:blip r:embed="rId5"/>
          <a:stretch>
            <a:fillRect/>
          </a:stretch>
        </p:blipFill>
        <p:spPr>
          <a:xfrm>
            <a:off x="1413629" y="1596628"/>
            <a:ext cx="3934301" cy="864275"/>
          </a:xfrm>
          <a:prstGeom prst="rect">
            <a:avLst/>
          </a:prstGeom>
        </p:spPr>
      </p:pic>
      <p:sp>
        <p:nvSpPr>
          <p:cNvPr id="8" name="Text 3"/>
          <p:cNvSpPr/>
          <p:nvPr/>
        </p:nvSpPr>
        <p:spPr>
          <a:xfrm>
            <a:off x="1760220" y="2784991"/>
            <a:ext cx="3241119" cy="405051"/>
          </a:xfrm>
          <a:prstGeom prst="rect">
            <a:avLst/>
          </a:prstGeom>
          <a:noFill/>
          <a:ln/>
        </p:spPr>
        <p:txBody>
          <a:bodyPr wrap="none" rtlCol="0" anchor="t"/>
          <a:lstStyle/>
          <a:p>
            <a:pPr marL="0" indent="0" algn="ctr">
              <a:lnSpc>
                <a:spcPts val="3190"/>
              </a:lnSpc>
              <a:buNone/>
            </a:pPr>
            <a:r>
              <a:rPr lang="en-US" sz="2552" b="1" dirty="0">
                <a:solidFill>
                  <a:srgbClr val="272525"/>
                </a:solidFill>
                <a:latin typeface="p22-mackinac-pro" pitchFamily="34" charset="0"/>
                <a:ea typeface="p22-mackinac-pro" pitchFamily="34" charset="-122"/>
                <a:cs typeface="p22-mackinac-pro" pitchFamily="34" charset="-120"/>
              </a:rPr>
              <a:t>Standard Model</a:t>
            </a:r>
            <a:endParaRPr lang="en-US" sz="2552" dirty="0"/>
          </a:p>
        </p:txBody>
      </p:sp>
      <p:sp>
        <p:nvSpPr>
          <p:cNvPr id="9" name="Text 4"/>
          <p:cNvSpPr/>
          <p:nvPr/>
        </p:nvSpPr>
        <p:spPr>
          <a:xfrm>
            <a:off x="1629608" y="3319582"/>
            <a:ext cx="3502343" cy="345758"/>
          </a:xfrm>
          <a:prstGeom prst="rect">
            <a:avLst/>
          </a:prstGeom>
          <a:noFill/>
          <a:ln/>
        </p:spPr>
        <p:txBody>
          <a:bodyPr wrap="none" rtlCol="0" anchor="t"/>
          <a:lstStyle/>
          <a:p>
            <a:pPr marL="0" indent="0" algn="ctr">
              <a:lnSpc>
                <a:spcPts val="2722"/>
              </a:lnSpc>
              <a:buNone/>
            </a:pPr>
            <a:endParaRPr lang="en-US" sz="1701" dirty="0"/>
          </a:p>
        </p:txBody>
      </p:sp>
      <p:sp>
        <p:nvSpPr>
          <p:cNvPr id="10" name="Text 5"/>
          <p:cNvSpPr/>
          <p:nvPr/>
        </p:nvSpPr>
        <p:spPr>
          <a:xfrm>
            <a:off x="1629608" y="3794879"/>
            <a:ext cx="3502343" cy="345758"/>
          </a:xfrm>
          <a:prstGeom prst="rect">
            <a:avLst/>
          </a:prstGeom>
          <a:noFill/>
          <a:ln/>
        </p:spPr>
        <p:txBody>
          <a:bodyPr wrap="none" rtlCol="0" anchor="t"/>
          <a:lstStyle/>
          <a:p>
            <a:pPr marL="0" indent="0" algn="ctr">
              <a:lnSpc>
                <a:spcPts val="2722"/>
              </a:lnSpc>
              <a:buNone/>
            </a:pPr>
            <a:endParaRPr lang="en-US" sz="1701" dirty="0"/>
          </a:p>
        </p:txBody>
      </p:sp>
      <p:pic>
        <p:nvPicPr>
          <p:cNvPr id="11" name="Image 3" descr="preencoded.png"/>
          <p:cNvPicPr>
            <a:picLocks noChangeAspect="1"/>
          </p:cNvPicPr>
          <p:nvPr/>
        </p:nvPicPr>
        <p:blipFill>
          <a:blip r:embed="rId6"/>
          <a:stretch>
            <a:fillRect/>
          </a:stretch>
        </p:blipFill>
        <p:spPr>
          <a:xfrm>
            <a:off x="5347930" y="1596628"/>
            <a:ext cx="3934420" cy="864275"/>
          </a:xfrm>
          <a:prstGeom prst="rect">
            <a:avLst/>
          </a:prstGeom>
        </p:spPr>
      </p:pic>
      <p:sp>
        <p:nvSpPr>
          <p:cNvPr id="12" name="Text 6"/>
          <p:cNvSpPr/>
          <p:nvPr/>
        </p:nvSpPr>
        <p:spPr>
          <a:xfrm>
            <a:off x="5563910" y="2784991"/>
            <a:ext cx="3502462" cy="810101"/>
          </a:xfrm>
          <a:prstGeom prst="rect">
            <a:avLst/>
          </a:prstGeom>
          <a:noFill/>
          <a:ln/>
        </p:spPr>
        <p:txBody>
          <a:bodyPr wrap="square" rtlCol="0" anchor="t"/>
          <a:lstStyle/>
          <a:p>
            <a:pPr marL="0" indent="0" algn="ctr">
              <a:lnSpc>
                <a:spcPts val="3190"/>
              </a:lnSpc>
              <a:buNone/>
            </a:pPr>
            <a:r>
              <a:rPr lang="en-US" sz="2552" b="1" dirty="0">
                <a:solidFill>
                  <a:srgbClr val="272525"/>
                </a:solidFill>
                <a:latin typeface="p22-mackinac-pro" pitchFamily="34" charset="0"/>
                <a:ea typeface="p22-mackinac-pro" pitchFamily="34" charset="-122"/>
                <a:cs typeface="p22-mackinac-pro" pitchFamily="34" charset="-120"/>
              </a:rPr>
              <a:t>Standard Model and Polynomial Features</a:t>
            </a:r>
            <a:endParaRPr lang="en-US" sz="2552" dirty="0"/>
          </a:p>
        </p:txBody>
      </p:sp>
      <p:pic>
        <p:nvPicPr>
          <p:cNvPr id="13" name="Image 4" descr="preencoded.png"/>
          <p:cNvPicPr>
            <a:picLocks noChangeAspect="1"/>
          </p:cNvPicPr>
          <p:nvPr/>
        </p:nvPicPr>
        <p:blipFill>
          <a:blip r:embed="rId7"/>
          <a:stretch>
            <a:fillRect/>
          </a:stretch>
        </p:blipFill>
        <p:spPr>
          <a:xfrm>
            <a:off x="9282351" y="1596628"/>
            <a:ext cx="3934420" cy="864275"/>
          </a:xfrm>
          <a:prstGeom prst="rect">
            <a:avLst/>
          </a:prstGeom>
        </p:spPr>
      </p:pic>
      <p:sp>
        <p:nvSpPr>
          <p:cNvPr id="14" name="Text 7"/>
          <p:cNvSpPr/>
          <p:nvPr/>
        </p:nvSpPr>
        <p:spPr>
          <a:xfrm>
            <a:off x="9498330" y="2784991"/>
            <a:ext cx="3502462" cy="810101"/>
          </a:xfrm>
          <a:prstGeom prst="rect">
            <a:avLst/>
          </a:prstGeom>
          <a:noFill/>
          <a:ln/>
        </p:spPr>
        <p:txBody>
          <a:bodyPr wrap="square" rtlCol="0" anchor="t"/>
          <a:lstStyle/>
          <a:p>
            <a:pPr marL="0" indent="0" algn="ctr">
              <a:lnSpc>
                <a:spcPts val="3190"/>
              </a:lnSpc>
              <a:buNone/>
            </a:pPr>
            <a:r>
              <a:rPr lang="en-US" sz="2552" b="1" dirty="0">
                <a:solidFill>
                  <a:srgbClr val="272525"/>
                </a:solidFill>
                <a:latin typeface="p22-mackinac-pro" pitchFamily="34" charset="0"/>
                <a:ea typeface="p22-mackinac-pro" pitchFamily="34" charset="-122"/>
                <a:cs typeface="p22-mackinac-pro" pitchFamily="34" charset="-120"/>
              </a:rPr>
              <a:t>Tuned Model with Polynomial Features</a:t>
            </a:r>
            <a:endParaRPr lang="en-US" sz="2552" dirty="0"/>
          </a:p>
        </p:txBody>
      </p:sp>
      <p:sp>
        <p:nvSpPr>
          <p:cNvPr id="15" name="Shape 8"/>
          <p:cNvSpPr/>
          <p:nvPr/>
        </p:nvSpPr>
        <p:spPr>
          <a:xfrm>
            <a:off x="1413629" y="4599623"/>
            <a:ext cx="11803142" cy="1255395"/>
          </a:xfrm>
          <a:prstGeom prst="roundRect">
            <a:avLst>
              <a:gd name="adj" fmla="val 7745"/>
            </a:avLst>
          </a:prstGeom>
          <a:noFill/>
          <a:ln w="7620">
            <a:solidFill>
              <a:srgbClr val="000000">
                <a:alpha val="8000"/>
              </a:srgbClr>
            </a:solidFill>
            <a:prstDash val="solid"/>
          </a:ln>
        </p:spPr>
      </p:sp>
      <p:sp>
        <p:nvSpPr>
          <p:cNvPr id="16" name="Shape 9"/>
          <p:cNvSpPr/>
          <p:nvPr/>
        </p:nvSpPr>
        <p:spPr>
          <a:xfrm>
            <a:off x="1421249" y="4607243"/>
            <a:ext cx="11787902" cy="620078"/>
          </a:xfrm>
          <a:prstGeom prst="rect">
            <a:avLst/>
          </a:prstGeom>
          <a:solidFill>
            <a:srgbClr val="FFFFFF">
              <a:alpha val="4000"/>
            </a:srgbClr>
          </a:solidFill>
          <a:ln/>
        </p:spPr>
      </p:sp>
      <p:sp>
        <p:nvSpPr>
          <p:cNvPr id="17" name="Text 10"/>
          <p:cNvSpPr/>
          <p:nvPr/>
        </p:nvSpPr>
        <p:spPr>
          <a:xfrm>
            <a:off x="1637467" y="4744403"/>
            <a:ext cx="3656886" cy="345758"/>
          </a:xfrm>
          <a:prstGeom prst="rect">
            <a:avLst/>
          </a:prstGeom>
          <a:noFill/>
          <a:ln/>
        </p:spPr>
        <p:txBody>
          <a:bodyPr wrap="none" rtlCol="0" anchor="t"/>
          <a:lstStyle/>
          <a:p>
            <a:pPr marL="0" indent="0">
              <a:lnSpc>
                <a:spcPts val="2722"/>
              </a:lnSpc>
              <a:buNone/>
            </a:pPr>
            <a:r>
              <a:rPr lang="en-US" sz="1701" dirty="0">
                <a:solidFill>
                  <a:srgbClr val="272525"/>
                </a:solidFill>
                <a:latin typeface="Eudoxus Sans" pitchFamily="34" charset="0"/>
                <a:ea typeface="Eudoxus Sans" pitchFamily="34" charset="-122"/>
                <a:cs typeface="Eudoxus Sans" pitchFamily="34" charset="-120"/>
              </a:rPr>
              <a:t>Train Score:        0.78</a:t>
            </a:r>
            <a:endParaRPr lang="en-US" sz="1701" dirty="0"/>
          </a:p>
        </p:txBody>
      </p:sp>
      <p:sp>
        <p:nvSpPr>
          <p:cNvPr id="18" name="Text 11"/>
          <p:cNvSpPr/>
          <p:nvPr/>
        </p:nvSpPr>
        <p:spPr>
          <a:xfrm>
            <a:off x="5733931" y="4744403"/>
            <a:ext cx="3598902" cy="345758"/>
          </a:xfrm>
          <a:prstGeom prst="rect">
            <a:avLst/>
          </a:prstGeom>
          <a:noFill/>
          <a:ln/>
        </p:spPr>
        <p:txBody>
          <a:bodyPr wrap="none" rtlCol="0" anchor="t"/>
          <a:lstStyle/>
          <a:p>
            <a:pPr marL="0" indent="0">
              <a:lnSpc>
                <a:spcPts val="2722"/>
              </a:lnSpc>
              <a:buNone/>
            </a:pPr>
            <a:r>
              <a:rPr lang="en-US" sz="1701" dirty="0">
                <a:solidFill>
                  <a:srgbClr val="272525"/>
                </a:solidFill>
                <a:latin typeface="Eudoxus Sans" pitchFamily="34" charset="0"/>
                <a:ea typeface="Eudoxus Sans" pitchFamily="34" charset="-122"/>
                <a:cs typeface="Eudoxus Sans" pitchFamily="34" charset="-120"/>
              </a:rPr>
              <a:t>Train Score:        0.875</a:t>
            </a:r>
            <a:endParaRPr lang="en-US" sz="1701" dirty="0"/>
          </a:p>
        </p:txBody>
      </p:sp>
      <p:sp>
        <p:nvSpPr>
          <p:cNvPr id="19" name="Text 12"/>
          <p:cNvSpPr/>
          <p:nvPr/>
        </p:nvSpPr>
        <p:spPr>
          <a:xfrm>
            <a:off x="9772412" y="4744403"/>
            <a:ext cx="3220760" cy="345758"/>
          </a:xfrm>
          <a:prstGeom prst="rect">
            <a:avLst/>
          </a:prstGeom>
          <a:noFill/>
          <a:ln/>
        </p:spPr>
        <p:txBody>
          <a:bodyPr wrap="none" rtlCol="0" anchor="t"/>
          <a:lstStyle/>
          <a:p>
            <a:pPr marL="0" indent="0">
              <a:lnSpc>
                <a:spcPts val="2722"/>
              </a:lnSpc>
              <a:buNone/>
            </a:pPr>
            <a:r>
              <a:rPr lang="en-US" sz="1701" dirty="0">
                <a:solidFill>
                  <a:srgbClr val="272525"/>
                </a:solidFill>
                <a:latin typeface="Eudoxus Sans" pitchFamily="34" charset="0"/>
                <a:ea typeface="Eudoxus Sans" pitchFamily="34" charset="-122"/>
                <a:cs typeface="Eudoxus Sans" pitchFamily="34" charset="-120"/>
              </a:rPr>
              <a:t>Train Score:       0.871</a:t>
            </a:r>
            <a:endParaRPr lang="en-US" sz="1701" dirty="0"/>
          </a:p>
        </p:txBody>
      </p:sp>
      <p:sp>
        <p:nvSpPr>
          <p:cNvPr id="20" name="Shape 13"/>
          <p:cNvSpPr/>
          <p:nvPr/>
        </p:nvSpPr>
        <p:spPr>
          <a:xfrm>
            <a:off x="1421249" y="5227320"/>
            <a:ext cx="11787902" cy="620078"/>
          </a:xfrm>
          <a:prstGeom prst="rect">
            <a:avLst/>
          </a:prstGeom>
          <a:solidFill>
            <a:srgbClr val="000000">
              <a:alpha val="4000"/>
            </a:srgbClr>
          </a:solidFill>
          <a:ln/>
        </p:spPr>
      </p:sp>
      <p:sp>
        <p:nvSpPr>
          <p:cNvPr id="21" name="Text 14"/>
          <p:cNvSpPr/>
          <p:nvPr/>
        </p:nvSpPr>
        <p:spPr>
          <a:xfrm>
            <a:off x="1637467" y="5364480"/>
            <a:ext cx="3656886" cy="345758"/>
          </a:xfrm>
          <a:prstGeom prst="rect">
            <a:avLst/>
          </a:prstGeom>
          <a:noFill/>
          <a:ln/>
        </p:spPr>
        <p:txBody>
          <a:bodyPr wrap="none" rtlCol="0" anchor="t"/>
          <a:lstStyle/>
          <a:p>
            <a:pPr marL="0" indent="0">
              <a:lnSpc>
                <a:spcPts val="2722"/>
              </a:lnSpc>
              <a:buNone/>
            </a:pPr>
            <a:r>
              <a:rPr lang="en-US" sz="1701" dirty="0">
                <a:solidFill>
                  <a:srgbClr val="272525"/>
                </a:solidFill>
                <a:latin typeface="Eudoxus Sans" pitchFamily="34" charset="0"/>
                <a:ea typeface="Eudoxus Sans" pitchFamily="34" charset="-122"/>
                <a:cs typeface="Eudoxus Sans" pitchFamily="34" charset="-120"/>
              </a:rPr>
              <a:t>Validation Score: 0.772</a:t>
            </a:r>
            <a:endParaRPr lang="en-US" sz="1701" dirty="0"/>
          </a:p>
        </p:txBody>
      </p:sp>
      <p:sp>
        <p:nvSpPr>
          <p:cNvPr id="22" name="Text 15"/>
          <p:cNvSpPr/>
          <p:nvPr/>
        </p:nvSpPr>
        <p:spPr>
          <a:xfrm>
            <a:off x="5733931" y="5364480"/>
            <a:ext cx="3598902" cy="345758"/>
          </a:xfrm>
          <a:prstGeom prst="rect">
            <a:avLst/>
          </a:prstGeom>
          <a:noFill/>
          <a:ln/>
        </p:spPr>
        <p:txBody>
          <a:bodyPr wrap="none" rtlCol="0" anchor="t"/>
          <a:lstStyle/>
          <a:p>
            <a:pPr marL="0" indent="0">
              <a:lnSpc>
                <a:spcPts val="2722"/>
              </a:lnSpc>
              <a:buNone/>
            </a:pPr>
            <a:r>
              <a:rPr lang="en-US" sz="1701" dirty="0">
                <a:solidFill>
                  <a:srgbClr val="272525"/>
                </a:solidFill>
                <a:latin typeface="Eudoxus Sans" pitchFamily="34" charset="0"/>
                <a:ea typeface="Eudoxus Sans" pitchFamily="34" charset="-122"/>
                <a:cs typeface="Eudoxus Sans" pitchFamily="34" charset="-120"/>
              </a:rPr>
              <a:t>Validation Score: 0.846</a:t>
            </a:r>
            <a:endParaRPr lang="en-US" sz="1701" dirty="0"/>
          </a:p>
        </p:txBody>
      </p:sp>
      <p:sp>
        <p:nvSpPr>
          <p:cNvPr id="23" name="Text 16"/>
          <p:cNvSpPr/>
          <p:nvPr/>
        </p:nvSpPr>
        <p:spPr>
          <a:xfrm>
            <a:off x="9772412" y="5364480"/>
            <a:ext cx="3220760" cy="345758"/>
          </a:xfrm>
          <a:prstGeom prst="rect">
            <a:avLst/>
          </a:prstGeom>
          <a:noFill/>
          <a:ln/>
        </p:spPr>
        <p:txBody>
          <a:bodyPr wrap="none" rtlCol="0" anchor="t"/>
          <a:lstStyle/>
          <a:p>
            <a:pPr marL="0" indent="0">
              <a:lnSpc>
                <a:spcPts val="2722"/>
              </a:lnSpc>
              <a:buNone/>
            </a:pPr>
            <a:r>
              <a:rPr lang="en-US" sz="1701" dirty="0">
                <a:solidFill>
                  <a:srgbClr val="272525"/>
                </a:solidFill>
                <a:latin typeface="Eudoxus Sans" pitchFamily="34" charset="0"/>
                <a:ea typeface="Eudoxus Sans" pitchFamily="34" charset="-122"/>
                <a:cs typeface="Eudoxus Sans" pitchFamily="34" charset="-120"/>
              </a:rPr>
              <a:t>Validation Score:0.85</a:t>
            </a:r>
            <a:endParaRPr lang="en-US" sz="1701" dirty="0"/>
          </a:p>
        </p:txBody>
      </p:sp>
      <p:sp>
        <p:nvSpPr>
          <p:cNvPr id="24" name="Text 17"/>
          <p:cNvSpPr/>
          <p:nvPr/>
        </p:nvSpPr>
        <p:spPr>
          <a:xfrm>
            <a:off x="1759148" y="6279357"/>
            <a:ext cx="11457623" cy="345758"/>
          </a:xfrm>
          <a:prstGeom prst="rect">
            <a:avLst/>
          </a:prstGeom>
          <a:noFill/>
          <a:ln/>
        </p:spPr>
        <p:txBody>
          <a:bodyPr wrap="none" rtlCol="0" anchor="t"/>
          <a:lstStyle/>
          <a:p>
            <a:pPr marL="342900" indent="-342900" algn="l">
              <a:lnSpc>
                <a:spcPts val="2722"/>
              </a:lnSpc>
              <a:buSzPct val="100000"/>
              <a:buChar char="•"/>
            </a:pPr>
            <a:r>
              <a:rPr lang="en-US" sz="1701" b="1" dirty="0">
                <a:solidFill>
                  <a:srgbClr val="272525"/>
                </a:solidFill>
                <a:latin typeface="Eudoxus Sans" pitchFamily="34" charset="0"/>
                <a:ea typeface="Eudoxus Sans" pitchFamily="34" charset="-122"/>
                <a:cs typeface="Eudoxus Sans" pitchFamily="34" charset="-120"/>
              </a:rPr>
              <a:t>Hyperparameters Tuned</a:t>
            </a:r>
            <a:r>
              <a:rPr lang="en-US" sz="1701" dirty="0">
                <a:solidFill>
                  <a:srgbClr val="272525"/>
                </a:solidFill>
                <a:latin typeface="Eudoxus Sans" pitchFamily="34" charset="0"/>
                <a:ea typeface="Eudoxus Sans" pitchFamily="34" charset="-122"/>
                <a:cs typeface="Eudoxus Sans" pitchFamily="34" charset="-120"/>
              </a:rPr>
              <a:t>: 'l2' Regularization parameter C= 0.0119</a:t>
            </a:r>
            <a:endParaRPr lang="en-US" sz="1701" dirty="0"/>
          </a:p>
        </p:txBody>
      </p:sp>
      <p:sp>
        <p:nvSpPr>
          <p:cNvPr id="26" name="Text 19"/>
          <p:cNvSpPr/>
          <p:nvPr/>
        </p:nvSpPr>
        <p:spPr>
          <a:xfrm>
            <a:off x="1751528" y="6789301"/>
            <a:ext cx="11457623" cy="691515"/>
          </a:xfrm>
          <a:prstGeom prst="rect">
            <a:avLst/>
          </a:prstGeom>
          <a:noFill/>
          <a:ln/>
        </p:spPr>
        <p:txBody>
          <a:bodyPr wrap="square" rtlCol="0" anchor="t"/>
          <a:lstStyle/>
          <a:p>
            <a:pPr marL="342900" indent="-342900" algn="l">
              <a:lnSpc>
                <a:spcPts val="2722"/>
              </a:lnSpc>
              <a:buSzPct val="100000"/>
              <a:buChar char="•"/>
            </a:pPr>
            <a:r>
              <a:rPr lang="en-US" sz="1701" b="1" dirty="0">
                <a:solidFill>
                  <a:srgbClr val="272525"/>
                </a:solidFill>
                <a:latin typeface="Eudoxus Sans" pitchFamily="34" charset="0"/>
                <a:ea typeface="Eudoxus Sans" pitchFamily="34" charset="-122"/>
                <a:cs typeface="Eudoxus Sans" pitchFamily="34" charset="-120"/>
              </a:rPr>
              <a:t>Performance Analysis</a:t>
            </a:r>
            <a:r>
              <a:rPr lang="en-US" sz="1701" dirty="0">
                <a:solidFill>
                  <a:srgbClr val="272525"/>
                </a:solidFill>
                <a:latin typeface="Eudoxus Sans" pitchFamily="34" charset="0"/>
                <a:ea typeface="Eudoxus Sans" pitchFamily="34" charset="-122"/>
                <a:cs typeface="Eudoxus Sans" pitchFamily="34" charset="-120"/>
              </a:rPr>
              <a:t>: The best performance occurred with polynomial features, but even with that the model was only classifying 'A' well.</a:t>
            </a:r>
            <a:endParaRPr lang="en-US" sz="1701" dirty="0"/>
          </a:p>
        </p:txBody>
      </p:sp>
    </p:spTree>
  </p:cSld>
  <p:clrMapOvr>
    <a:masterClrMapping/>
  </p:clrMapOvr>
  <p:transition spd="slow">
    <p:pull dir="lu"/>
  </p:transition>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6" name="Text 2"/>
          <p:cNvSpPr/>
          <p:nvPr/>
        </p:nvSpPr>
        <p:spPr>
          <a:xfrm>
            <a:off x="864037" y="800933"/>
            <a:ext cx="6172200" cy="771525"/>
          </a:xfrm>
          <a:prstGeom prst="rect">
            <a:avLst/>
          </a:prstGeom>
          <a:noFill/>
          <a:ln/>
        </p:spPr>
        <p:txBody>
          <a:bodyPr wrap="none" rtlCol="0" anchor="t"/>
          <a:lstStyle/>
          <a:p>
            <a:pPr marL="0" indent="0">
              <a:lnSpc>
                <a:spcPts val="6075"/>
              </a:lnSpc>
              <a:buNone/>
            </a:pPr>
            <a:r>
              <a:rPr lang="en-US" sz="4860" b="1" dirty="0">
                <a:solidFill>
                  <a:srgbClr val="000000"/>
                </a:solidFill>
                <a:latin typeface="p22-mackinac-pro" pitchFamily="34" charset="0"/>
                <a:ea typeface="p22-mackinac-pro" pitchFamily="34" charset="-122"/>
                <a:cs typeface="p22-mackinac-pro" pitchFamily="34" charset="-120"/>
              </a:rPr>
              <a:t>Decision Trees</a:t>
            </a:r>
            <a:endParaRPr lang="en-US" sz="4860" dirty="0"/>
          </a:p>
        </p:txBody>
      </p:sp>
      <p:pic>
        <p:nvPicPr>
          <p:cNvPr id="7" name="Image 2" descr="preencoded.png"/>
          <p:cNvPicPr>
            <a:picLocks noChangeAspect="1"/>
          </p:cNvPicPr>
          <p:nvPr/>
        </p:nvPicPr>
        <p:blipFill>
          <a:blip r:embed="rId5"/>
          <a:stretch>
            <a:fillRect/>
          </a:stretch>
        </p:blipFill>
        <p:spPr>
          <a:xfrm>
            <a:off x="864037" y="1942743"/>
            <a:ext cx="4300776" cy="987504"/>
          </a:xfrm>
          <a:prstGeom prst="rect">
            <a:avLst/>
          </a:prstGeom>
        </p:spPr>
      </p:pic>
      <p:sp>
        <p:nvSpPr>
          <p:cNvPr id="8" name="Text 3"/>
          <p:cNvSpPr/>
          <p:nvPr/>
        </p:nvSpPr>
        <p:spPr>
          <a:xfrm>
            <a:off x="1162764" y="3300532"/>
            <a:ext cx="3703320" cy="462796"/>
          </a:xfrm>
          <a:prstGeom prst="rect">
            <a:avLst/>
          </a:prstGeom>
          <a:noFill/>
          <a:ln/>
        </p:spPr>
        <p:txBody>
          <a:bodyPr wrap="none" rtlCol="0" anchor="t"/>
          <a:lstStyle/>
          <a:p>
            <a:pPr marL="0" indent="0" algn="ctr">
              <a:lnSpc>
                <a:spcPts val="3645"/>
              </a:lnSpc>
              <a:buNone/>
            </a:pPr>
            <a:r>
              <a:rPr lang="en-US" sz="2916" b="1" dirty="0">
                <a:solidFill>
                  <a:srgbClr val="272525"/>
                </a:solidFill>
                <a:latin typeface="p22-mackinac-pro" pitchFamily="34" charset="0"/>
                <a:ea typeface="p22-mackinac-pro" pitchFamily="34" charset="-122"/>
                <a:cs typeface="p22-mackinac-pro" pitchFamily="34" charset="-120"/>
              </a:rPr>
              <a:t>Standard Model</a:t>
            </a:r>
            <a:endParaRPr lang="en-US" sz="2916" dirty="0"/>
          </a:p>
        </p:txBody>
      </p:sp>
      <p:pic>
        <p:nvPicPr>
          <p:cNvPr id="9" name="Image 3" descr="preencoded.png"/>
          <p:cNvPicPr>
            <a:picLocks noChangeAspect="1"/>
          </p:cNvPicPr>
          <p:nvPr/>
        </p:nvPicPr>
        <p:blipFill>
          <a:blip r:embed="rId6"/>
          <a:stretch>
            <a:fillRect/>
          </a:stretch>
        </p:blipFill>
        <p:spPr>
          <a:xfrm>
            <a:off x="5164812" y="1942743"/>
            <a:ext cx="4300776" cy="987504"/>
          </a:xfrm>
          <a:prstGeom prst="rect">
            <a:avLst/>
          </a:prstGeom>
        </p:spPr>
      </p:pic>
      <p:sp>
        <p:nvSpPr>
          <p:cNvPr id="10" name="Text 4"/>
          <p:cNvSpPr/>
          <p:nvPr/>
        </p:nvSpPr>
        <p:spPr>
          <a:xfrm>
            <a:off x="5411629" y="3300532"/>
            <a:ext cx="3807143" cy="925592"/>
          </a:xfrm>
          <a:prstGeom prst="rect">
            <a:avLst/>
          </a:prstGeom>
          <a:noFill/>
          <a:ln/>
        </p:spPr>
        <p:txBody>
          <a:bodyPr wrap="square" rtlCol="0" anchor="t"/>
          <a:lstStyle/>
          <a:p>
            <a:pPr marL="0" indent="0" algn="ctr">
              <a:lnSpc>
                <a:spcPts val="3645"/>
              </a:lnSpc>
              <a:buNone/>
            </a:pPr>
            <a:r>
              <a:rPr lang="en-US" sz="2916" b="1" dirty="0">
                <a:solidFill>
                  <a:srgbClr val="272525"/>
                </a:solidFill>
                <a:latin typeface="p22-mackinac-pro" pitchFamily="34" charset="0"/>
                <a:ea typeface="p22-mackinac-pro" pitchFamily="34" charset="-122"/>
                <a:cs typeface="p22-mackinac-pro" pitchFamily="34" charset="-120"/>
              </a:rPr>
              <a:t>Standard Model and Polynomial Features</a:t>
            </a:r>
            <a:endParaRPr lang="en-US" sz="2916" dirty="0"/>
          </a:p>
        </p:txBody>
      </p:sp>
      <p:pic>
        <p:nvPicPr>
          <p:cNvPr id="11" name="Image 4" descr="preencoded.png"/>
          <p:cNvPicPr>
            <a:picLocks noChangeAspect="1"/>
          </p:cNvPicPr>
          <p:nvPr/>
        </p:nvPicPr>
        <p:blipFill>
          <a:blip r:embed="rId7"/>
          <a:stretch>
            <a:fillRect/>
          </a:stretch>
        </p:blipFill>
        <p:spPr>
          <a:xfrm>
            <a:off x="9465588" y="1942743"/>
            <a:ext cx="4300776" cy="987504"/>
          </a:xfrm>
          <a:prstGeom prst="rect">
            <a:avLst/>
          </a:prstGeom>
        </p:spPr>
      </p:pic>
      <p:sp>
        <p:nvSpPr>
          <p:cNvPr id="12" name="Text 5"/>
          <p:cNvSpPr/>
          <p:nvPr/>
        </p:nvSpPr>
        <p:spPr>
          <a:xfrm>
            <a:off x="9764316" y="3300532"/>
            <a:ext cx="3703320" cy="462796"/>
          </a:xfrm>
          <a:prstGeom prst="rect">
            <a:avLst/>
          </a:prstGeom>
          <a:noFill/>
          <a:ln/>
        </p:spPr>
        <p:txBody>
          <a:bodyPr wrap="none" rtlCol="0" anchor="t"/>
          <a:lstStyle/>
          <a:p>
            <a:pPr marL="0" indent="0" algn="ctr">
              <a:lnSpc>
                <a:spcPts val="3645"/>
              </a:lnSpc>
              <a:buNone/>
            </a:pPr>
            <a:r>
              <a:rPr lang="en-US" sz="2916" b="1" dirty="0">
                <a:solidFill>
                  <a:srgbClr val="272525"/>
                </a:solidFill>
                <a:latin typeface="p22-mackinac-pro" pitchFamily="34" charset="0"/>
                <a:ea typeface="p22-mackinac-pro" pitchFamily="34" charset="-122"/>
                <a:cs typeface="p22-mackinac-pro" pitchFamily="34" charset="-120"/>
              </a:rPr>
              <a:t>Tuned Model</a:t>
            </a:r>
            <a:endParaRPr lang="en-US" sz="2916" dirty="0"/>
          </a:p>
        </p:txBody>
      </p:sp>
      <p:sp>
        <p:nvSpPr>
          <p:cNvPr id="13" name="Text 6"/>
          <p:cNvSpPr/>
          <p:nvPr/>
        </p:nvSpPr>
        <p:spPr>
          <a:xfrm>
            <a:off x="9712404" y="3911441"/>
            <a:ext cx="3807143" cy="395049"/>
          </a:xfrm>
          <a:prstGeom prst="rect">
            <a:avLst/>
          </a:prstGeom>
          <a:noFill/>
          <a:ln/>
        </p:spPr>
        <p:txBody>
          <a:bodyPr wrap="none" rtlCol="0" anchor="t"/>
          <a:lstStyle/>
          <a:p>
            <a:pPr marL="0" indent="0" algn="ctr">
              <a:lnSpc>
                <a:spcPts val="3110"/>
              </a:lnSpc>
              <a:buNone/>
            </a:pPr>
            <a:endParaRPr lang="en-US" sz="1944" dirty="0"/>
          </a:p>
        </p:txBody>
      </p:sp>
      <p:sp>
        <p:nvSpPr>
          <p:cNvPr id="14" name="Shape 7"/>
          <p:cNvSpPr/>
          <p:nvPr/>
        </p:nvSpPr>
        <p:spPr>
          <a:xfrm>
            <a:off x="864037" y="4830961"/>
            <a:ext cx="12902327" cy="1443514"/>
          </a:xfrm>
          <a:prstGeom prst="roundRect">
            <a:avLst>
              <a:gd name="adj" fmla="val 7696"/>
            </a:avLst>
          </a:prstGeom>
          <a:noFill/>
          <a:ln w="15240">
            <a:solidFill>
              <a:srgbClr val="000000">
                <a:alpha val="8000"/>
              </a:srgbClr>
            </a:solidFill>
            <a:prstDash val="solid"/>
          </a:ln>
        </p:spPr>
      </p:sp>
      <p:sp>
        <p:nvSpPr>
          <p:cNvPr id="15" name="Shape 8"/>
          <p:cNvSpPr/>
          <p:nvPr/>
        </p:nvSpPr>
        <p:spPr>
          <a:xfrm>
            <a:off x="879277" y="4846201"/>
            <a:ext cx="12871847" cy="706517"/>
          </a:xfrm>
          <a:prstGeom prst="rect">
            <a:avLst/>
          </a:prstGeom>
          <a:solidFill>
            <a:srgbClr val="FFFFFF">
              <a:alpha val="4000"/>
            </a:srgbClr>
          </a:solidFill>
          <a:ln/>
        </p:spPr>
      </p:sp>
      <p:sp>
        <p:nvSpPr>
          <p:cNvPr id="16" name="Text 9"/>
          <p:cNvSpPr/>
          <p:nvPr/>
        </p:nvSpPr>
        <p:spPr>
          <a:xfrm>
            <a:off x="1126212" y="5001935"/>
            <a:ext cx="3881557" cy="395049"/>
          </a:xfrm>
          <a:prstGeom prst="rect">
            <a:avLst/>
          </a:prstGeom>
          <a:noFill/>
          <a:ln/>
        </p:spPr>
        <p:txBody>
          <a:bodyPr wrap="non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Train Score:       0.997</a:t>
            </a:r>
            <a:endParaRPr lang="en-US" sz="1944" dirty="0"/>
          </a:p>
        </p:txBody>
      </p:sp>
      <p:sp>
        <p:nvSpPr>
          <p:cNvPr id="17" name="Text 10"/>
          <p:cNvSpPr/>
          <p:nvPr/>
        </p:nvSpPr>
        <p:spPr>
          <a:xfrm>
            <a:off x="5509022" y="5001935"/>
            <a:ext cx="3908584" cy="395049"/>
          </a:xfrm>
          <a:prstGeom prst="rect">
            <a:avLst/>
          </a:prstGeom>
          <a:noFill/>
          <a:ln/>
        </p:spPr>
        <p:txBody>
          <a:bodyPr wrap="non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Train Score:       0.989</a:t>
            </a:r>
            <a:endParaRPr lang="en-US" sz="1944" dirty="0"/>
          </a:p>
        </p:txBody>
      </p:sp>
      <p:sp>
        <p:nvSpPr>
          <p:cNvPr id="18" name="Text 11"/>
          <p:cNvSpPr/>
          <p:nvPr/>
        </p:nvSpPr>
        <p:spPr>
          <a:xfrm>
            <a:off x="9918859" y="5001935"/>
            <a:ext cx="3585448" cy="395049"/>
          </a:xfrm>
          <a:prstGeom prst="rect">
            <a:avLst/>
          </a:prstGeom>
          <a:noFill/>
          <a:ln/>
        </p:spPr>
        <p:txBody>
          <a:bodyPr wrap="non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Train Score:        0.999</a:t>
            </a:r>
            <a:endParaRPr lang="en-US" sz="1944" dirty="0"/>
          </a:p>
        </p:txBody>
      </p:sp>
      <p:sp>
        <p:nvSpPr>
          <p:cNvPr id="19" name="Shape 12"/>
          <p:cNvSpPr/>
          <p:nvPr/>
        </p:nvSpPr>
        <p:spPr>
          <a:xfrm>
            <a:off x="879277" y="5552718"/>
            <a:ext cx="12871847" cy="706517"/>
          </a:xfrm>
          <a:prstGeom prst="rect">
            <a:avLst/>
          </a:prstGeom>
          <a:solidFill>
            <a:srgbClr val="000000">
              <a:alpha val="4000"/>
            </a:srgbClr>
          </a:solidFill>
          <a:ln/>
        </p:spPr>
      </p:sp>
      <p:sp>
        <p:nvSpPr>
          <p:cNvPr id="20" name="Text 13"/>
          <p:cNvSpPr/>
          <p:nvPr/>
        </p:nvSpPr>
        <p:spPr>
          <a:xfrm>
            <a:off x="1126212" y="5708452"/>
            <a:ext cx="3881557" cy="395049"/>
          </a:xfrm>
          <a:prstGeom prst="rect">
            <a:avLst/>
          </a:prstGeom>
          <a:noFill/>
          <a:ln/>
        </p:spPr>
        <p:txBody>
          <a:bodyPr wrap="non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Validation Score:0.864</a:t>
            </a:r>
            <a:endParaRPr lang="en-US" sz="1944" dirty="0"/>
          </a:p>
        </p:txBody>
      </p:sp>
      <p:sp>
        <p:nvSpPr>
          <p:cNvPr id="21" name="Text 14"/>
          <p:cNvSpPr/>
          <p:nvPr/>
        </p:nvSpPr>
        <p:spPr>
          <a:xfrm>
            <a:off x="5509022" y="5708452"/>
            <a:ext cx="3908584" cy="395049"/>
          </a:xfrm>
          <a:prstGeom prst="rect">
            <a:avLst/>
          </a:prstGeom>
          <a:noFill/>
          <a:ln/>
        </p:spPr>
        <p:txBody>
          <a:bodyPr wrap="non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Validation Score:0.747</a:t>
            </a:r>
            <a:endParaRPr lang="en-US" sz="1944" dirty="0"/>
          </a:p>
        </p:txBody>
      </p:sp>
      <p:sp>
        <p:nvSpPr>
          <p:cNvPr id="22" name="Text 15"/>
          <p:cNvSpPr/>
          <p:nvPr/>
        </p:nvSpPr>
        <p:spPr>
          <a:xfrm>
            <a:off x="9918859" y="5708452"/>
            <a:ext cx="3585448" cy="395049"/>
          </a:xfrm>
          <a:prstGeom prst="rect">
            <a:avLst/>
          </a:prstGeom>
          <a:noFill/>
          <a:ln/>
        </p:spPr>
        <p:txBody>
          <a:bodyPr wrap="non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Validation Score: 0.869</a:t>
            </a:r>
            <a:endParaRPr lang="en-US" sz="1944" dirty="0"/>
          </a:p>
        </p:txBody>
      </p:sp>
      <p:sp>
        <p:nvSpPr>
          <p:cNvPr id="23" name="Text 16"/>
          <p:cNvSpPr/>
          <p:nvPr/>
        </p:nvSpPr>
        <p:spPr>
          <a:xfrm>
            <a:off x="1258967" y="6552128"/>
            <a:ext cx="12507397" cy="395049"/>
          </a:xfrm>
          <a:prstGeom prst="rect">
            <a:avLst/>
          </a:prstGeom>
          <a:noFill/>
          <a:ln/>
        </p:spPr>
        <p:txBody>
          <a:bodyPr wrap="none" rtlCol="0" anchor="t"/>
          <a:lstStyle/>
          <a:p>
            <a:pPr marL="342900" indent="-342900" algn="l">
              <a:lnSpc>
                <a:spcPts val="3110"/>
              </a:lnSpc>
              <a:buSzPct val="100000"/>
              <a:buChar char="•"/>
            </a:pPr>
            <a:r>
              <a:rPr lang="en-US" sz="1944" b="1" dirty="0">
                <a:solidFill>
                  <a:srgbClr val="272525"/>
                </a:solidFill>
                <a:latin typeface="Eudoxus Sans" pitchFamily="34" charset="0"/>
                <a:ea typeface="Eudoxus Sans" pitchFamily="34" charset="-122"/>
                <a:cs typeface="Eudoxus Sans" pitchFamily="34" charset="-120"/>
              </a:rPr>
              <a:t>Hyperparameters Tuned</a:t>
            </a:r>
            <a:r>
              <a:rPr lang="en-US" sz="1944" dirty="0">
                <a:solidFill>
                  <a:srgbClr val="272525"/>
                </a:solidFill>
                <a:latin typeface="Eudoxus Sans" pitchFamily="34" charset="0"/>
                <a:ea typeface="Eudoxus Sans" pitchFamily="34" charset="-122"/>
                <a:cs typeface="Eudoxus Sans" pitchFamily="34" charset="-120"/>
              </a:rPr>
              <a:t>: Criterion, max depth</a:t>
            </a:r>
            <a:endParaRPr lang="en-US" sz="1944" dirty="0"/>
          </a:p>
        </p:txBody>
      </p:sp>
      <p:sp>
        <p:nvSpPr>
          <p:cNvPr id="24" name="Text 17"/>
          <p:cNvSpPr/>
          <p:nvPr/>
        </p:nvSpPr>
        <p:spPr>
          <a:xfrm>
            <a:off x="1258967" y="7033498"/>
            <a:ext cx="12507397" cy="395049"/>
          </a:xfrm>
          <a:prstGeom prst="rect">
            <a:avLst/>
          </a:prstGeom>
          <a:noFill/>
          <a:ln/>
        </p:spPr>
        <p:txBody>
          <a:bodyPr wrap="none" rtlCol="0" anchor="t"/>
          <a:lstStyle/>
          <a:p>
            <a:pPr marL="342900" indent="-342900" algn="l">
              <a:lnSpc>
                <a:spcPts val="3110"/>
              </a:lnSpc>
              <a:buSzPct val="100000"/>
              <a:buChar char="•"/>
            </a:pPr>
            <a:r>
              <a:rPr lang="en-US" sz="1944" b="1" dirty="0">
                <a:solidFill>
                  <a:srgbClr val="272525"/>
                </a:solidFill>
                <a:latin typeface="Eudoxus Sans" pitchFamily="34" charset="0"/>
                <a:ea typeface="Eudoxus Sans" pitchFamily="34" charset="-122"/>
                <a:cs typeface="Eudoxus Sans" pitchFamily="34" charset="-120"/>
              </a:rPr>
              <a:t>Relevant Features</a:t>
            </a:r>
            <a:r>
              <a:rPr lang="en-US" sz="1944" dirty="0">
                <a:solidFill>
                  <a:srgbClr val="272525"/>
                </a:solidFill>
                <a:latin typeface="Eudoxus Sans" pitchFamily="34" charset="0"/>
                <a:ea typeface="Eudoxus Sans" pitchFamily="34" charset="-122"/>
                <a:cs typeface="Eudoxus Sans" pitchFamily="34" charset="-120"/>
              </a:rPr>
              <a:t>: x-box, y-box, width, height</a:t>
            </a:r>
          </a:p>
          <a:p>
            <a:pPr marL="342900" indent="-342900" algn="l">
              <a:lnSpc>
                <a:spcPts val="3110"/>
              </a:lnSpc>
              <a:buSzPct val="100000"/>
              <a:buChar char="•"/>
            </a:pPr>
            <a:r>
              <a:rPr lang="en-US" sz="1944" dirty="0">
                <a:solidFill>
                  <a:srgbClr val="272525"/>
                </a:solidFill>
                <a:latin typeface="Eudoxus Sans" pitchFamily="34" charset="0"/>
                <a:ea typeface="Eudoxus Sans" pitchFamily="34" charset="-122"/>
              </a:rPr>
              <a:t>Here we can also see that the model heavily </a:t>
            </a:r>
            <a:r>
              <a:rPr lang="en-US" sz="1944" dirty="0" err="1">
                <a:solidFill>
                  <a:srgbClr val="272525"/>
                </a:solidFill>
                <a:latin typeface="Eudoxus Sans" pitchFamily="34" charset="0"/>
                <a:ea typeface="Eudoxus Sans" pitchFamily="34" charset="-122"/>
              </a:rPr>
              <a:t>overfits</a:t>
            </a:r>
            <a:endParaRPr lang="en-US" sz="1944" dirty="0"/>
          </a:p>
        </p:txBody>
      </p:sp>
    </p:spTree>
  </p:cSld>
  <p:clrMapOvr>
    <a:masterClrMapping/>
  </p:clrMapOvr>
  <p:transition spd="slow">
    <p:pull dir="lu"/>
  </p:transition>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pic>
        <p:nvPicPr>
          <p:cNvPr id="6" name="Image 2" descr="preencoded.png"/>
          <p:cNvPicPr>
            <a:picLocks noChangeAspect="1"/>
          </p:cNvPicPr>
          <p:nvPr/>
        </p:nvPicPr>
        <p:blipFill>
          <a:blip r:embed="rId5"/>
          <a:stretch>
            <a:fillRect/>
          </a:stretch>
        </p:blipFill>
        <p:spPr>
          <a:xfrm>
            <a:off x="91159" y="203201"/>
            <a:ext cx="7867508" cy="7917538"/>
          </a:xfrm>
          <a:prstGeom prst="rect">
            <a:avLst/>
          </a:prstGeom>
          <a:ln>
            <a:noFill/>
          </a:ln>
        </p:spPr>
      </p:pic>
      <p:sp>
        <p:nvSpPr>
          <p:cNvPr id="7" name="Text 2"/>
          <p:cNvSpPr/>
          <p:nvPr/>
        </p:nvSpPr>
        <p:spPr>
          <a:xfrm>
            <a:off x="8081129" y="2428042"/>
            <a:ext cx="4013835" cy="385763"/>
          </a:xfrm>
          <a:prstGeom prst="rect">
            <a:avLst/>
          </a:prstGeom>
          <a:noFill/>
          <a:ln/>
        </p:spPr>
        <p:txBody>
          <a:bodyPr wrap="non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Decision Tree Performance</a:t>
            </a:r>
            <a:endParaRPr lang="en-US" sz="2430" dirty="0"/>
          </a:p>
        </p:txBody>
      </p:sp>
      <p:sp>
        <p:nvSpPr>
          <p:cNvPr id="8" name="Text 3"/>
          <p:cNvSpPr/>
          <p:nvPr/>
        </p:nvSpPr>
        <p:spPr>
          <a:xfrm>
            <a:off x="8081129" y="3060621"/>
            <a:ext cx="6150054" cy="2765346"/>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The Decision Tree model performs slightly better than the logistic regression but worse than the K Nearest Neighbours.
The model performs worse than kNN with regards to 'B', 'C', 'D', 'O', 'S', 'V' and 'Z'. 
But on a more positive note, the model seems to classify 'A', 'L' and 'N' well.</a:t>
            </a:r>
            <a:endParaRPr lang="en-US" sz="1944" dirty="0"/>
          </a:p>
        </p:txBody>
      </p:sp>
    </p:spTree>
  </p:cSld>
  <p:clrMapOvr>
    <a:masterClrMapping/>
  </p:clrMapOvr>
  <p:transition spd="slow">
    <p:pull dir="lu"/>
  </p:transition>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31531"/>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64037" y="1429822"/>
            <a:ext cx="6687622" cy="771525"/>
          </a:xfrm>
          <a:prstGeom prst="rect">
            <a:avLst/>
          </a:prstGeom>
          <a:noFill/>
          <a:ln/>
        </p:spPr>
        <p:txBody>
          <a:bodyPr wrap="none" rtlCol="0" anchor="t"/>
          <a:lstStyle/>
          <a:p>
            <a:pPr marL="0" indent="0">
              <a:lnSpc>
                <a:spcPts val="6075"/>
              </a:lnSpc>
              <a:buNone/>
            </a:pPr>
            <a:r>
              <a:rPr lang="en-US" sz="4860" b="1" dirty="0">
                <a:solidFill>
                  <a:srgbClr val="000000"/>
                </a:solidFill>
                <a:latin typeface="p22-mackinac-pro" pitchFamily="34" charset="0"/>
                <a:ea typeface="p22-mackinac-pro" pitchFamily="34" charset="-122"/>
                <a:cs typeface="p22-mackinac-pro" pitchFamily="34" charset="-120"/>
              </a:rPr>
              <a:t>Putting It All Together</a:t>
            </a:r>
            <a:endParaRPr lang="en-US" sz="4860" dirty="0"/>
          </a:p>
        </p:txBody>
      </p:sp>
      <p:sp>
        <p:nvSpPr>
          <p:cNvPr id="6" name="Text 2"/>
          <p:cNvSpPr/>
          <p:nvPr/>
        </p:nvSpPr>
        <p:spPr>
          <a:xfrm>
            <a:off x="864037" y="2571631"/>
            <a:ext cx="7415927" cy="1580198"/>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We've explored a range of machine learning models and techniques for the letter recognition task. Now let's consider how to build an effective system that leverages the strengths of these approaches.</a:t>
            </a:r>
            <a:endParaRPr lang="en-US" sz="1944" dirty="0"/>
          </a:p>
        </p:txBody>
      </p:sp>
      <p:sp>
        <p:nvSpPr>
          <p:cNvPr id="7" name="Text 3"/>
          <p:cNvSpPr/>
          <p:nvPr/>
        </p:nvSpPr>
        <p:spPr>
          <a:xfrm>
            <a:off x="864037" y="4429482"/>
            <a:ext cx="7415927" cy="2370296"/>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In the following, I used several ensemble methods to enhance predictive performance. This included:
- bagging with the knn model, and utilising random forest and decision tree models
- boosting with Histogram Gradient boost and </a:t>
            </a:r>
            <a:r>
              <a:rPr lang="en-US" sz="1944" dirty="0" err="1">
                <a:solidFill>
                  <a:srgbClr val="272525"/>
                </a:solidFill>
                <a:latin typeface="Eudoxus Sans" pitchFamily="34" charset="0"/>
                <a:ea typeface="Eudoxus Sans" pitchFamily="34" charset="-122"/>
                <a:cs typeface="Eudoxus Sans" pitchFamily="34" charset="-120"/>
              </a:rPr>
              <a:t>Adaboost</a:t>
            </a:r>
            <a:r>
              <a:rPr lang="en-US" sz="1944" dirty="0">
                <a:solidFill>
                  <a:srgbClr val="272525"/>
                </a:solidFill>
                <a:latin typeface="Eudoxus Sans" pitchFamily="34" charset="0"/>
                <a:ea typeface="Eudoxus Sans" pitchFamily="34" charset="-122"/>
                <a:cs typeface="Eudoxus Sans" pitchFamily="34" charset="-120"/>
              </a:rPr>
              <a:t> </a:t>
            </a:r>
          </a:p>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 putting the models together with a voting classifier.</a:t>
            </a:r>
            <a:endParaRPr lang="en-US" sz="1944" dirty="0"/>
          </a:p>
        </p:txBody>
      </p:sp>
    </p:spTree>
  </p:cSld>
  <p:clrMapOvr>
    <a:masterClrMapping/>
  </p:clrMapOvr>
  <p:transition spd="slow">
    <p:pull dir="lu"/>
  </p:transition>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6" name="Text 2"/>
          <p:cNvSpPr/>
          <p:nvPr/>
        </p:nvSpPr>
        <p:spPr>
          <a:xfrm>
            <a:off x="864037" y="982980"/>
            <a:ext cx="6172200" cy="771525"/>
          </a:xfrm>
          <a:prstGeom prst="rect">
            <a:avLst/>
          </a:prstGeom>
          <a:noFill/>
          <a:ln/>
        </p:spPr>
        <p:txBody>
          <a:bodyPr wrap="none" rtlCol="0" anchor="t"/>
          <a:lstStyle/>
          <a:p>
            <a:pPr marL="0" indent="0">
              <a:lnSpc>
                <a:spcPts val="6075"/>
              </a:lnSpc>
              <a:buNone/>
            </a:pPr>
            <a:r>
              <a:rPr lang="en-US" sz="4860" b="1" dirty="0">
                <a:solidFill>
                  <a:srgbClr val="000000"/>
                </a:solidFill>
                <a:latin typeface="p22-mackinac-pro" pitchFamily="34" charset="0"/>
                <a:ea typeface="p22-mackinac-pro" pitchFamily="34" charset="-122"/>
                <a:cs typeface="p22-mackinac-pro" pitchFamily="34" charset="-120"/>
              </a:rPr>
              <a:t>Bagging Methods</a:t>
            </a:r>
            <a:endParaRPr lang="en-US" sz="4860" dirty="0"/>
          </a:p>
        </p:txBody>
      </p:sp>
      <p:pic>
        <p:nvPicPr>
          <p:cNvPr id="7" name="Image 2" descr="preencoded.png"/>
          <p:cNvPicPr>
            <a:picLocks noChangeAspect="1"/>
          </p:cNvPicPr>
          <p:nvPr/>
        </p:nvPicPr>
        <p:blipFill>
          <a:blip r:embed="rId5"/>
          <a:stretch>
            <a:fillRect/>
          </a:stretch>
        </p:blipFill>
        <p:spPr>
          <a:xfrm>
            <a:off x="864037" y="2124789"/>
            <a:ext cx="4300776" cy="987504"/>
          </a:xfrm>
          <a:prstGeom prst="rect">
            <a:avLst/>
          </a:prstGeom>
        </p:spPr>
      </p:pic>
      <p:sp>
        <p:nvSpPr>
          <p:cNvPr id="8" name="Text 3"/>
          <p:cNvSpPr/>
          <p:nvPr/>
        </p:nvSpPr>
        <p:spPr>
          <a:xfrm>
            <a:off x="1162764" y="3482578"/>
            <a:ext cx="3703320" cy="462796"/>
          </a:xfrm>
          <a:prstGeom prst="rect">
            <a:avLst/>
          </a:prstGeom>
          <a:noFill/>
          <a:ln/>
        </p:spPr>
        <p:txBody>
          <a:bodyPr wrap="none" rtlCol="0" anchor="t"/>
          <a:lstStyle/>
          <a:p>
            <a:pPr marL="0" indent="0" algn="ctr">
              <a:lnSpc>
                <a:spcPts val="3645"/>
              </a:lnSpc>
              <a:buNone/>
            </a:pPr>
            <a:r>
              <a:rPr lang="en-US" sz="2916" b="1" dirty="0">
                <a:solidFill>
                  <a:srgbClr val="272525"/>
                </a:solidFill>
                <a:latin typeface="p22-mackinac-pro" pitchFamily="34" charset="0"/>
                <a:ea typeface="p22-mackinac-pro" pitchFamily="34" charset="-122"/>
                <a:cs typeface="p22-mackinac-pro" pitchFamily="34" charset="-120"/>
              </a:rPr>
              <a:t>Random Forest</a:t>
            </a:r>
            <a:endParaRPr lang="en-US" sz="2916" dirty="0"/>
          </a:p>
        </p:txBody>
      </p:sp>
      <p:sp>
        <p:nvSpPr>
          <p:cNvPr id="9" name="Text 4"/>
          <p:cNvSpPr/>
          <p:nvPr/>
        </p:nvSpPr>
        <p:spPr>
          <a:xfrm>
            <a:off x="1110853" y="4093488"/>
            <a:ext cx="3807143" cy="790099"/>
          </a:xfrm>
          <a:prstGeom prst="rect">
            <a:avLst/>
          </a:prstGeom>
          <a:noFill/>
          <a:ln/>
        </p:spPr>
        <p:txBody>
          <a:bodyPr wrap="square" rtlCol="0" anchor="t"/>
          <a:lstStyle/>
          <a:p>
            <a:pPr marL="0" indent="0" algn="ctr">
              <a:lnSpc>
                <a:spcPts val="3110"/>
              </a:lnSpc>
              <a:buNone/>
            </a:pPr>
            <a:r>
              <a:rPr lang="en-US" sz="1944" dirty="0">
                <a:solidFill>
                  <a:srgbClr val="272525"/>
                </a:solidFill>
                <a:latin typeface="Eudoxus Sans" pitchFamily="34" charset="0"/>
                <a:ea typeface="Eudoxus Sans" pitchFamily="34" charset="-122"/>
                <a:cs typeface="Eudoxus Sans" pitchFamily="34" charset="-120"/>
              </a:rPr>
              <a:t>Hyperparameters: n_estimators, max_features, max_depth</a:t>
            </a:r>
            <a:endParaRPr lang="en-US" sz="1944" dirty="0"/>
          </a:p>
        </p:txBody>
      </p:sp>
      <p:pic>
        <p:nvPicPr>
          <p:cNvPr id="10" name="Image 3" descr="preencoded.png"/>
          <p:cNvPicPr>
            <a:picLocks noChangeAspect="1"/>
          </p:cNvPicPr>
          <p:nvPr/>
        </p:nvPicPr>
        <p:blipFill>
          <a:blip r:embed="rId6"/>
          <a:stretch>
            <a:fillRect/>
          </a:stretch>
        </p:blipFill>
        <p:spPr>
          <a:xfrm>
            <a:off x="5164812" y="2124789"/>
            <a:ext cx="4300776" cy="987504"/>
          </a:xfrm>
          <a:prstGeom prst="rect">
            <a:avLst/>
          </a:prstGeom>
        </p:spPr>
      </p:pic>
      <p:sp>
        <p:nvSpPr>
          <p:cNvPr id="11" name="Text 5"/>
          <p:cNvSpPr/>
          <p:nvPr/>
        </p:nvSpPr>
        <p:spPr>
          <a:xfrm>
            <a:off x="5463540" y="3482578"/>
            <a:ext cx="3703320" cy="462796"/>
          </a:xfrm>
          <a:prstGeom prst="rect">
            <a:avLst/>
          </a:prstGeom>
          <a:noFill/>
          <a:ln/>
        </p:spPr>
        <p:txBody>
          <a:bodyPr wrap="none" rtlCol="0" anchor="t"/>
          <a:lstStyle/>
          <a:p>
            <a:pPr marL="0" indent="0" algn="ctr">
              <a:lnSpc>
                <a:spcPts val="3645"/>
              </a:lnSpc>
              <a:buNone/>
            </a:pPr>
            <a:r>
              <a:rPr lang="en-US" sz="2916" b="1" dirty="0">
                <a:solidFill>
                  <a:srgbClr val="272525"/>
                </a:solidFill>
                <a:latin typeface="p22-mackinac-pro" pitchFamily="34" charset="0"/>
                <a:ea typeface="p22-mackinac-pro" pitchFamily="34" charset="-122"/>
                <a:cs typeface="p22-mackinac-pro" pitchFamily="34" charset="-120"/>
              </a:rPr>
              <a:t>Extra Trees</a:t>
            </a:r>
            <a:endParaRPr lang="en-US" sz="2916" dirty="0"/>
          </a:p>
        </p:txBody>
      </p:sp>
      <p:sp>
        <p:nvSpPr>
          <p:cNvPr id="12" name="Text 6"/>
          <p:cNvSpPr/>
          <p:nvPr/>
        </p:nvSpPr>
        <p:spPr>
          <a:xfrm>
            <a:off x="5411629" y="4093488"/>
            <a:ext cx="3807143" cy="1185148"/>
          </a:xfrm>
          <a:prstGeom prst="rect">
            <a:avLst/>
          </a:prstGeom>
          <a:noFill/>
          <a:ln/>
        </p:spPr>
        <p:txBody>
          <a:bodyPr wrap="square" rtlCol="0" anchor="t"/>
          <a:lstStyle/>
          <a:p>
            <a:pPr marL="0" indent="0" algn="ctr">
              <a:lnSpc>
                <a:spcPts val="3110"/>
              </a:lnSpc>
              <a:buNone/>
            </a:pPr>
            <a:r>
              <a:rPr lang="en-US" sz="1944" dirty="0">
                <a:solidFill>
                  <a:srgbClr val="272525"/>
                </a:solidFill>
                <a:latin typeface="Eudoxus Sans" pitchFamily="34" charset="0"/>
                <a:ea typeface="Eudoxus Sans" pitchFamily="34" charset="-122"/>
                <a:cs typeface="Eudoxus Sans" pitchFamily="34" charset="-120"/>
              </a:rPr>
              <a:t>Hyperparameters:
n_estimators, max_features, max_depth</a:t>
            </a:r>
            <a:endParaRPr lang="en-US" sz="1944" dirty="0"/>
          </a:p>
        </p:txBody>
      </p:sp>
      <p:pic>
        <p:nvPicPr>
          <p:cNvPr id="13" name="Image 4" descr="preencoded.png"/>
          <p:cNvPicPr>
            <a:picLocks noChangeAspect="1"/>
          </p:cNvPicPr>
          <p:nvPr/>
        </p:nvPicPr>
        <p:blipFill>
          <a:blip r:embed="rId7"/>
          <a:stretch>
            <a:fillRect/>
          </a:stretch>
        </p:blipFill>
        <p:spPr>
          <a:xfrm>
            <a:off x="9465588" y="2124789"/>
            <a:ext cx="4300776" cy="987504"/>
          </a:xfrm>
          <a:prstGeom prst="rect">
            <a:avLst/>
          </a:prstGeom>
        </p:spPr>
      </p:pic>
      <p:sp>
        <p:nvSpPr>
          <p:cNvPr id="14" name="Text 7"/>
          <p:cNvSpPr/>
          <p:nvPr/>
        </p:nvSpPr>
        <p:spPr>
          <a:xfrm>
            <a:off x="9764316" y="3482578"/>
            <a:ext cx="3703320" cy="462796"/>
          </a:xfrm>
          <a:prstGeom prst="rect">
            <a:avLst/>
          </a:prstGeom>
          <a:noFill/>
          <a:ln/>
        </p:spPr>
        <p:txBody>
          <a:bodyPr wrap="none" rtlCol="0" anchor="t"/>
          <a:lstStyle/>
          <a:p>
            <a:pPr marL="0" indent="0" algn="ctr">
              <a:lnSpc>
                <a:spcPts val="3645"/>
              </a:lnSpc>
              <a:buNone/>
            </a:pPr>
            <a:r>
              <a:rPr lang="en-US" sz="2916" b="1" dirty="0">
                <a:solidFill>
                  <a:srgbClr val="272525"/>
                </a:solidFill>
                <a:latin typeface="p22-mackinac-pro" pitchFamily="34" charset="0"/>
                <a:ea typeface="p22-mackinac-pro" pitchFamily="34" charset="-122"/>
                <a:cs typeface="p22-mackinac-pro" pitchFamily="34" charset="-120"/>
              </a:rPr>
              <a:t>KNN Bagger </a:t>
            </a:r>
            <a:endParaRPr lang="en-US" sz="2916" dirty="0"/>
          </a:p>
        </p:txBody>
      </p:sp>
      <p:sp>
        <p:nvSpPr>
          <p:cNvPr id="15" name="Text 8"/>
          <p:cNvSpPr/>
          <p:nvPr/>
        </p:nvSpPr>
        <p:spPr>
          <a:xfrm>
            <a:off x="9712404" y="4093488"/>
            <a:ext cx="3807143" cy="790099"/>
          </a:xfrm>
          <a:prstGeom prst="rect">
            <a:avLst/>
          </a:prstGeom>
          <a:noFill/>
          <a:ln/>
        </p:spPr>
        <p:txBody>
          <a:bodyPr wrap="square" rtlCol="0" anchor="t"/>
          <a:lstStyle/>
          <a:p>
            <a:pPr marL="0" indent="0" algn="ctr">
              <a:lnSpc>
                <a:spcPts val="3110"/>
              </a:lnSpc>
              <a:buNone/>
            </a:pPr>
            <a:r>
              <a:rPr lang="en-US" sz="1944" dirty="0">
                <a:solidFill>
                  <a:srgbClr val="272525"/>
                </a:solidFill>
                <a:latin typeface="Eudoxus Sans" pitchFamily="34" charset="0"/>
                <a:ea typeface="Eudoxus Sans" pitchFamily="34" charset="-122"/>
                <a:cs typeface="Eudoxus Sans" pitchFamily="34" charset="-120"/>
              </a:rPr>
              <a:t>Hyperparameters:
max_samples, max_features</a:t>
            </a:r>
            <a:endParaRPr lang="en-US" sz="1944" dirty="0"/>
          </a:p>
        </p:txBody>
      </p:sp>
      <p:sp>
        <p:nvSpPr>
          <p:cNvPr id="16" name="Shape 9"/>
          <p:cNvSpPr/>
          <p:nvPr/>
        </p:nvSpPr>
        <p:spPr>
          <a:xfrm>
            <a:off x="864037" y="5803106"/>
            <a:ext cx="12902327" cy="1443514"/>
          </a:xfrm>
          <a:prstGeom prst="roundRect">
            <a:avLst>
              <a:gd name="adj" fmla="val 7696"/>
            </a:avLst>
          </a:prstGeom>
          <a:noFill/>
          <a:ln w="15240">
            <a:solidFill>
              <a:srgbClr val="000000">
                <a:alpha val="8000"/>
              </a:srgbClr>
            </a:solidFill>
            <a:prstDash val="solid"/>
          </a:ln>
        </p:spPr>
      </p:sp>
      <p:sp>
        <p:nvSpPr>
          <p:cNvPr id="17" name="Shape 10"/>
          <p:cNvSpPr/>
          <p:nvPr/>
        </p:nvSpPr>
        <p:spPr>
          <a:xfrm>
            <a:off x="879277" y="5818346"/>
            <a:ext cx="12871847" cy="706517"/>
          </a:xfrm>
          <a:prstGeom prst="rect">
            <a:avLst/>
          </a:prstGeom>
          <a:solidFill>
            <a:srgbClr val="FFFFFF">
              <a:alpha val="4000"/>
            </a:srgbClr>
          </a:solidFill>
          <a:ln/>
        </p:spPr>
      </p:sp>
      <p:sp>
        <p:nvSpPr>
          <p:cNvPr id="18" name="Text 11"/>
          <p:cNvSpPr/>
          <p:nvPr/>
        </p:nvSpPr>
        <p:spPr>
          <a:xfrm>
            <a:off x="1126331" y="5974080"/>
            <a:ext cx="3640812" cy="395049"/>
          </a:xfrm>
          <a:prstGeom prst="rect">
            <a:avLst/>
          </a:prstGeom>
          <a:noFill/>
          <a:ln/>
        </p:spPr>
        <p:txBody>
          <a:bodyPr wrap="non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Train Score:        1.0</a:t>
            </a:r>
            <a:endParaRPr lang="en-US" sz="1944" dirty="0"/>
          </a:p>
        </p:txBody>
      </p:sp>
      <p:sp>
        <p:nvSpPr>
          <p:cNvPr id="19" name="Text 12"/>
          <p:cNvSpPr/>
          <p:nvPr/>
        </p:nvSpPr>
        <p:spPr>
          <a:xfrm>
            <a:off x="5268397" y="5974080"/>
            <a:ext cx="4294703" cy="395049"/>
          </a:xfrm>
          <a:prstGeom prst="rect">
            <a:avLst/>
          </a:prstGeom>
          <a:noFill/>
          <a:ln/>
        </p:spPr>
        <p:txBody>
          <a:bodyPr wrap="non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Train Score:        1.0</a:t>
            </a:r>
            <a:endParaRPr lang="en-US" sz="1944" dirty="0"/>
          </a:p>
        </p:txBody>
      </p:sp>
      <p:sp>
        <p:nvSpPr>
          <p:cNvPr id="20" name="Text 13"/>
          <p:cNvSpPr/>
          <p:nvPr/>
        </p:nvSpPr>
        <p:spPr>
          <a:xfrm>
            <a:off x="10064353" y="5974080"/>
            <a:ext cx="3439954" cy="395049"/>
          </a:xfrm>
          <a:prstGeom prst="rect">
            <a:avLst/>
          </a:prstGeom>
          <a:noFill/>
          <a:ln/>
        </p:spPr>
        <p:txBody>
          <a:bodyPr wrap="non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Train Score:        0.994</a:t>
            </a:r>
            <a:endParaRPr lang="en-US" sz="1944" dirty="0"/>
          </a:p>
        </p:txBody>
      </p:sp>
      <p:sp>
        <p:nvSpPr>
          <p:cNvPr id="21" name="Shape 14"/>
          <p:cNvSpPr/>
          <p:nvPr/>
        </p:nvSpPr>
        <p:spPr>
          <a:xfrm>
            <a:off x="879277" y="6524863"/>
            <a:ext cx="12871847" cy="706517"/>
          </a:xfrm>
          <a:prstGeom prst="rect">
            <a:avLst/>
          </a:prstGeom>
          <a:solidFill>
            <a:srgbClr val="000000">
              <a:alpha val="4000"/>
            </a:srgbClr>
          </a:solidFill>
          <a:ln/>
        </p:spPr>
      </p:sp>
      <p:sp>
        <p:nvSpPr>
          <p:cNvPr id="22" name="Text 15"/>
          <p:cNvSpPr/>
          <p:nvPr/>
        </p:nvSpPr>
        <p:spPr>
          <a:xfrm>
            <a:off x="1126331" y="6680597"/>
            <a:ext cx="3640812" cy="395049"/>
          </a:xfrm>
          <a:prstGeom prst="rect">
            <a:avLst/>
          </a:prstGeom>
          <a:noFill/>
          <a:ln/>
        </p:spPr>
        <p:txBody>
          <a:bodyPr wrap="non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Validation Score:0.954</a:t>
            </a:r>
            <a:endParaRPr lang="en-US" sz="1944" dirty="0"/>
          </a:p>
        </p:txBody>
      </p:sp>
      <p:sp>
        <p:nvSpPr>
          <p:cNvPr id="23" name="Text 16"/>
          <p:cNvSpPr/>
          <p:nvPr/>
        </p:nvSpPr>
        <p:spPr>
          <a:xfrm>
            <a:off x="5268397" y="6680597"/>
            <a:ext cx="4294703" cy="395049"/>
          </a:xfrm>
          <a:prstGeom prst="rect">
            <a:avLst/>
          </a:prstGeom>
          <a:noFill/>
          <a:ln/>
        </p:spPr>
        <p:txBody>
          <a:bodyPr wrap="non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Validation Score: 0.953</a:t>
            </a:r>
            <a:endParaRPr lang="en-US" sz="1944" dirty="0"/>
          </a:p>
        </p:txBody>
      </p:sp>
      <p:sp>
        <p:nvSpPr>
          <p:cNvPr id="24" name="Text 17"/>
          <p:cNvSpPr/>
          <p:nvPr/>
        </p:nvSpPr>
        <p:spPr>
          <a:xfrm>
            <a:off x="10064353" y="6680597"/>
            <a:ext cx="3439954" cy="395049"/>
          </a:xfrm>
          <a:prstGeom prst="rect">
            <a:avLst/>
          </a:prstGeom>
          <a:noFill/>
          <a:ln/>
        </p:spPr>
        <p:txBody>
          <a:bodyPr wrap="non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Validation Score: 0.951</a:t>
            </a:r>
            <a:endParaRPr lang="en-US" sz="1944" dirty="0"/>
          </a:p>
        </p:txBody>
      </p:sp>
    </p:spTree>
  </p:cSld>
  <p:clrMapOvr>
    <a:masterClrMapping/>
  </p:clrMapOvr>
  <p:transition spd="slow">
    <p:pull dir="lu"/>
  </p:transition>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6" name="Text 2"/>
          <p:cNvSpPr/>
          <p:nvPr/>
        </p:nvSpPr>
        <p:spPr>
          <a:xfrm>
            <a:off x="864037" y="1180505"/>
            <a:ext cx="6172200" cy="771525"/>
          </a:xfrm>
          <a:prstGeom prst="rect">
            <a:avLst/>
          </a:prstGeom>
          <a:noFill/>
          <a:ln/>
        </p:spPr>
        <p:txBody>
          <a:bodyPr wrap="none" rtlCol="0" anchor="t"/>
          <a:lstStyle/>
          <a:p>
            <a:pPr marL="0" indent="0">
              <a:lnSpc>
                <a:spcPts val="6075"/>
              </a:lnSpc>
              <a:buNone/>
            </a:pPr>
            <a:r>
              <a:rPr lang="en-US" sz="4860" b="1" dirty="0">
                <a:solidFill>
                  <a:srgbClr val="000000"/>
                </a:solidFill>
                <a:latin typeface="p22-mackinac-pro" pitchFamily="34" charset="0"/>
                <a:ea typeface="p22-mackinac-pro" pitchFamily="34" charset="-122"/>
                <a:cs typeface="p22-mackinac-pro" pitchFamily="34" charset="-120"/>
              </a:rPr>
              <a:t>Boosting Methods</a:t>
            </a:r>
            <a:endParaRPr lang="en-US" sz="4860" dirty="0"/>
          </a:p>
        </p:txBody>
      </p:sp>
      <p:pic>
        <p:nvPicPr>
          <p:cNvPr id="7" name="Image 2" descr="preencoded.png"/>
          <p:cNvPicPr>
            <a:picLocks noChangeAspect="1"/>
          </p:cNvPicPr>
          <p:nvPr/>
        </p:nvPicPr>
        <p:blipFill>
          <a:blip r:embed="rId5"/>
          <a:stretch>
            <a:fillRect/>
          </a:stretch>
        </p:blipFill>
        <p:spPr>
          <a:xfrm>
            <a:off x="864037" y="2322314"/>
            <a:ext cx="6451163" cy="987504"/>
          </a:xfrm>
          <a:prstGeom prst="rect">
            <a:avLst/>
          </a:prstGeom>
        </p:spPr>
      </p:pic>
      <p:sp>
        <p:nvSpPr>
          <p:cNvPr id="8" name="Text 3"/>
          <p:cNvSpPr/>
          <p:nvPr/>
        </p:nvSpPr>
        <p:spPr>
          <a:xfrm>
            <a:off x="1737003" y="3680103"/>
            <a:ext cx="4705231" cy="462796"/>
          </a:xfrm>
          <a:prstGeom prst="rect">
            <a:avLst/>
          </a:prstGeom>
          <a:noFill/>
          <a:ln/>
        </p:spPr>
        <p:txBody>
          <a:bodyPr wrap="none" rtlCol="0" anchor="t"/>
          <a:lstStyle/>
          <a:p>
            <a:pPr marL="0" indent="0" algn="ctr">
              <a:lnSpc>
                <a:spcPts val="3645"/>
              </a:lnSpc>
              <a:buNone/>
            </a:pPr>
            <a:r>
              <a:rPr lang="en-US" sz="2916" b="1" dirty="0">
                <a:solidFill>
                  <a:srgbClr val="272525"/>
                </a:solidFill>
                <a:latin typeface="p22-mackinac-pro" pitchFamily="34" charset="0"/>
                <a:ea typeface="p22-mackinac-pro" pitchFamily="34" charset="-122"/>
                <a:cs typeface="p22-mackinac-pro" pitchFamily="34" charset="-120"/>
              </a:rPr>
              <a:t>Histogram Gradient Boost</a:t>
            </a:r>
            <a:endParaRPr lang="en-US" sz="2916" dirty="0"/>
          </a:p>
        </p:txBody>
      </p:sp>
      <p:sp>
        <p:nvSpPr>
          <p:cNvPr id="9" name="Text 4"/>
          <p:cNvSpPr/>
          <p:nvPr/>
        </p:nvSpPr>
        <p:spPr>
          <a:xfrm>
            <a:off x="1110853" y="4291012"/>
            <a:ext cx="5957530" cy="790099"/>
          </a:xfrm>
          <a:prstGeom prst="rect">
            <a:avLst/>
          </a:prstGeom>
          <a:noFill/>
          <a:ln/>
        </p:spPr>
        <p:txBody>
          <a:bodyPr wrap="square" rtlCol="0" anchor="t"/>
          <a:lstStyle/>
          <a:p>
            <a:pPr marL="0" indent="0" algn="ctr">
              <a:lnSpc>
                <a:spcPts val="3110"/>
              </a:lnSpc>
              <a:buNone/>
            </a:pPr>
            <a:r>
              <a:rPr lang="en-US" sz="1944" dirty="0">
                <a:solidFill>
                  <a:srgbClr val="272525"/>
                </a:solidFill>
                <a:latin typeface="Eudoxus Sans" pitchFamily="34" charset="0"/>
                <a:ea typeface="Eudoxus Sans" pitchFamily="34" charset="-122"/>
                <a:cs typeface="Eudoxus Sans" pitchFamily="34" charset="-120"/>
              </a:rPr>
              <a:t>Hyperparameters: 'min_samples_leaf', 'max_leaf_nodes', 'max_depth', 'learning_rate'</a:t>
            </a:r>
            <a:endParaRPr lang="en-US" sz="1944" dirty="0"/>
          </a:p>
        </p:txBody>
      </p:sp>
      <p:pic>
        <p:nvPicPr>
          <p:cNvPr id="10" name="Image 3" descr="preencoded.png"/>
          <p:cNvPicPr>
            <a:picLocks noChangeAspect="1"/>
          </p:cNvPicPr>
          <p:nvPr/>
        </p:nvPicPr>
        <p:blipFill>
          <a:blip r:embed="rId6"/>
          <a:stretch>
            <a:fillRect/>
          </a:stretch>
        </p:blipFill>
        <p:spPr>
          <a:xfrm>
            <a:off x="7315200" y="2322314"/>
            <a:ext cx="6451163" cy="987504"/>
          </a:xfrm>
          <a:prstGeom prst="rect">
            <a:avLst/>
          </a:prstGeom>
        </p:spPr>
      </p:pic>
      <p:sp>
        <p:nvSpPr>
          <p:cNvPr id="11" name="Text 5"/>
          <p:cNvSpPr/>
          <p:nvPr/>
        </p:nvSpPr>
        <p:spPr>
          <a:xfrm>
            <a:off x="8689062" y="3680103"/>
            <a:ext cx="3703320" cy="462796"/>
          </a:xfrm>
          <a:prstGeom prst="rect">
            <a:avLst/>
          </a:prstGeom>
          <a:noFill/>
          <a:ln/>
        </p:spPr>
        <p:txBody>
          <a:bodyPr wrap="none" rtlCol="0" anchor="t"/>
          <a:lstStyle/>
          <a:p>
            <a:pPr marL="0" indent="0" algn="ctr">
              <a:lnSpc>
                <a:spcPts val="3645"/>
              </a:lnSpc>
              <a:buNone/>
            </a:pPr>
            <a:r>
              <a:rPr lang="en-US" sz="2916" b="1" dirty="0">
                <a:solidFill>
                  <a:srgbClr val="272525"/>
                </a:solidFill>
                <a:latin typeface="p22-mackinac-pro" pitchFamily="34" charset="0"/>
                <a:ea typeface="p22-mackinac-pro" pitchFamily="34" charset="-122"/>
                <a:cs typeface="p22-mackinac-pro" pitchFamily="34" charset="-120"/>
              </a:rPr>
              <a:t>AdaBoost</a:t>
            </a:r>
            <a:endParaRPr lang="en-US" sz="2916" dirty="0"/>
          </a:p>
        </p:txBody>
      </p:sp>
      <p:sp>
        <p:nvSpPr>
          <p:cNvPr id="12" name="Text 6"/>
          <p:cNvSpPr/>
          <p:nvPr/>
        </p:nvSpPr>
        <p:spPr>
          <a:xfrm>
            <a:off x="7562017" y="4291012"/>
            <a:ext cx="5957530" cy="790099"/>
          </a:xfrm>
          <a:prstGeom prst="rect">
            <a:avLst/>
          </a:prstGeom>
          <a:noFill/>
          <a:ln/>
        </p:spPr>
        <p:txBody>
          <a:bodyPr wrap="square" rtlCol="0" anchor="t"/>
          <a:lstStyle/>
          <a:p>
            <a:pPr marL="0" indent="0" algn="ctr">
              <a:lnSpc>
                <a:spcPts val="3110"/>
              </a:lnSpc>
              <a:buNone/>
            </a:pPr>
            <a:r>
              <a:rPr lang="en-US" sz="1944" dirty="0">
                <a:solidFill>
                  <a:srgbClr val="272525"/>
                </a:solidFill>
                <a:latin typeface="Eudoxus Sans" pitchFamily="34" charset="0"/>
                <a:ea typeface="Eudoxus Sans" pitchFamily="34" charset="-122"/>
                <a:cs typeface="Eudoxus Sans" pitchFamily="34" charset="-120"/>
              </a:rPr>
              <a:t>Hyperparameters: 'n_estimators', 'learning_rate', 'estimator'</a:t>
            </a:r>
            <a:endParaRPr lang="en-US" sz="1944" dirty="0"/>
          </a:p>
        </p:txBody>
      </p:sp>
      <p:sp>
        <p:nvSpPr>
          <p:cNvPr id="13" name="Shape 7"/>
          <p:cNvSpPr/>
          <p:nvPr/>
        </p:nvSpPr>
        <p:spPr>
          <a:xfrm>
            <a:off x="864037" y="5605582"/>
            <a:ext cx="12902327" cy="1443514"/>
          </a:xfrm>
          <a:prstGeom prst="roundRect">
            <a:avLst>
              <a:gd name="adj" fmla="val 7696"/>
            </a:avLst>
          </a:prstGeom>
          <a:noFill/>
          <a:ln w="15240">
            <a:solidFill>
              <a:srgbClr val="000000">
                <a:alpha val="8000"/>
              </a:srgbClr>
            </a:solidFill>
            <a:prstDash val="solid"/>
          </a:ln>
        </p:spPr>
      </p:sp>
      <p:sp>
        <p:nvSpPr>
          <p:cNvPr id="14" name="Shape 8"/>
          <p:cNvSpPr/>
          <p:nvPr/>
        </p:nvSpPr>
        <p:spPr>
          <a:xfrm>
            <a:off x="879277" y="5620822"/>
            <a:ext cx="12871847" cy="706517"/>
          </a:xfrm>
          <a:prstGeom prst="rect">
            <a:avLst/>
          </a:prstGeom>
          <a:solidFill>
            <a:srgbClr val="FFFFFF">
              <a:alpha val="4000"/>
            </a:srgbClr>
          </a:solidFill>
          <a:ln/>
        </p:spPr>
      </p:sp>
      <p:sp>
        <p:nvSpPr>
          <p:cNvPr id="15" name="Text 9"/>
          <p:cNvSpPr/>
          <p:nvPr/>
        </p:nvSpPr>
        <p:spPr>
          <a:xfrm>
            <a:off x="1126093" y="5776555"/>
            <a:ext cx="5938480" cy="395049"/>
          </a:xfrm>
          <a:prstGeom prst="rect">
            <a:avLst/>
          </a:prstGeom>
          <a:noFill/>
          <a:ln/>
        </p:spPr>
        <p:txBody>
          <a:bodyPr wrap="non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Train Score:          0.994</a:t>
            </a:r>
            <a:endParaRPr lang="en-US" sz="1944" dirty="0"/>
          </a:p>
        </p:txBody>
      </p:sp>
      <p:sp>
        <p:nvSpPr>
          <p:cNvPr id="16" name="Text 10"/>
          <p:cNvSpPr/>
          <p:nvPr/>
        </p:nvSpPr>
        <p:spPr>
          <a:xfrm>
            <a:off x="7565827" y="5776555"/>
            <a:ext cx="5938480" cy="395049"/>
          </a:xfrm>
          <a:prstGeom prst="rect">
            <a:avLst/>
          </a:prstGeom>
          <a:noFill/>
          <a:ln/>
        </p:spPr>
        <p:txBody>
          <a:bodyPr wrap="non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Train Score:        0.992</a:t>
            </a:r>
            <a:endParaRPr lang="en-US" sz="1944" dirty="0"/>
          </a:p>
        </p:txBody>
      </p:sp>
      <p:sp>
        <p:nvSpPr>
          <p:cNvPr id="17" name="Shape 11"/>
          <p:cNvSpPr/>
          <p:nvPr/>
        </p:nvSpPr>
        <p:spPr>
          <a:xfrm>
            <a:off x="879277" y="6327338"/>
            <a:ext cx="12871847" cy="706517"/>
          </a:xfrm>
          <a:prstGeom prst="rect">
            <a:avLst/>
          </a:prstGeom>
          <a:solidFill>
            <a:srgbClr val="000000">
              <a:alpha val="4000"/>
            </a:srgbClr>
          </a:solidFill>
          <a:ln/>
        </p:spPr>
      </p:sp>
      <p:sp>
        <p:nvSpPr>
          <p:cNvPr id="18" name="Text 12"/>
          <p:cNvSpPr/>
          <p:nvPr/>
        </p:nvSpPr>
        <p:spPr>
          <a:xfrm>
            <a:off x="1126093" y="6483072"/>
            <a:ext cx="5938480" cy="395049"/>
          </a:xfrm>
          <a:prstGeom prst="rect">
            <a:avLst/>
          </a:prstGeom>
          <a:noFill/>
          <a:ln/>
        </p:spPr>
        <p:txBody>
          <a:bodyPr wrap="non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Validation Score:  0.949</a:t>
            </a:r>
            <a:endParaRPr lang="en-US" sz="1944" dirty="0"/>
          </a:p>
        </p:txBody>
      </p:sp>
      <p:sp>
        <p:nvSpPr>
          <p:cNvPr id="19" name="Text 13"/>
          <p:cNvSpPr/>
          <p:nvPr/>
        </p:nvSpPr>
        <p:spPr>
          <a:xfrm>
            <a:off x="7565827" y="6483072"/>
            <a:ext cx="5938480" cy="395049"/>
          </a:xfrm>
          <a:prstGeom prst="rect">
            <a:avLst/>
          </a:prstGeom>
          <a:noFill/>
          <a:ln/>
        </p:spPr>
        <p:txBody>
          <a:bodyPr wrap="non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Validation Score: 0.935</a:t>
            </a:r>
            <a:endParaRPr lang="en-US" sz="1944" dirty="0"/>
          </a:p>
        </p:txBody>
      </p:sp>
    </p:spTree>
  </p:cSld>
  <p:clrMapOvr>
    <a:masterClrMapping/>
  </p:clrMapOvr>
  <p:transition spd="slow">
    <p:pull dir="lu"/>
  </p:transition>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alpha val="75000"/>
            </a:srgbClr>
          </a:solidFill>
          <a:ln/>
        </p:spPr>
      </p:sp>
      <p:pic>
        <p:nvPicPr>
          <p:cNvPr id="4" name="Image 1" descr="preencoded.png"/>
          <p:cNvPicPr>
            <a:picLocks noChangeAspect="1"/>
          </p:cNvPicPr>
          <p:nvPr/>
        </p:nvPicPr>
        <p:blipFill>
          <a:blip r:embed="rId4"/>
          <a:stretch>
            <a:fillRect/>
          </a:stretch>
        </p:blipFill>
        <p:spPr>
          <a:xfrm>
            <a:off x="0" y="-146957"/>
            <a:ext cx="14630400" cy="8229600"/>
          </a:xfrm>
          <a:prstGeom prst="rect">
            <a:avLst/>
          </a:prstGeom>
        </p:spPr>
      </p:pic>
      <p:sp>
        <p:nvSpPr>
          <p:cNvPr id="6" name="Text 2"/>
          <p:cNvSpPr/>
          <p:nvPr/>
        </p:nvSpPr>
        <p:spPr>
          <a:xfrm>
            <a:off x="1708904" y="569833"/>
            <a:ext cx="5131594" cy="641390"/>
          </a:xfrm>
          <a:prstGeom prst="rect">
            <a:avLst/>
          </a:prstGeom>
          <a:noFill/>
          <a:ln/>
        </p:spPr>
        <p:txBody>
          <a:bodyPr wrap="none" rtlCol="0" anchor="t"/>
          <a:lstStyle/>
          <a:p>
            <a:pPr marL="0" indent="0">
              <a:lnSpc>
                <a:spcPts val="5051"/>
              </a:lnSpc>
              <a:buNone/>
            </a:pPr>
            <a:r>
              <a:rPr lang="en-US" sz="4041" b="1" dirty="0">
                <a:solidFill>
                  <a:srgbClr val="000000"/>
                </a:solidFill>
                <a:latin typeface="p22-mackinac-pro" pitchFamily="34" charset="0"/>
                <a:ea typeface="p22-mackinac-pro" pitchFamily="34" charset="-122"/>
                <a:cs typeface="p22-mackinac-pro" pitchFamily="34" charset="-120"/>
              </a:rPr>
              <a:t>Voting Classifiers</a:t>
            </a:r>
            <a:endParaRPr lang="en-US" sz="4041" dirty="0"/>
          </a:p>
        </p:txBody>
      </p:sp>
      <p:pic>
        <p:nvPicPr>
          <p:cNvPr id="7" name="Image 2" descr="preencoded.png"/>
          <p:cNvPicPr>
            <a:picLocks noChangeAspect="1"/>
          </p:cNvPicPr>
          <p:nvPr/>
        </p:nvPicPr>
        <p:blipFill>
          <a:blip r:embed="rId5"/>
          <a:stretch>
            <a:fillRect/>
          </a:stretch>
        </p:blipFill>
        <p:spPr>
          <a:xfrm>
            <a:off x="1708904" y="1519118"/>
            <a:ext cx="3737491" cy="821055"/>
          </a:xfrm>
          <a:prstGeom prst="rect">
            <a:avLst/>
          </a:prstGeom>
        </p:spPr>
      </p:pic>
      <p:sp>
        <p:nvSpPr>
          <p:cNvPr id="8" name="Text 3"/>
          <p:cNvSpPr/>
          <p:nvPr/>
        </p:nvSpPr>
        <p:spPr>
          <a:xfrm>
            <a:off x="2038112" y="2648069"/>
            <a:ext cx="3078956" cy="384810"/>
          </a:xfrm>
          <a:prstGeom prst="rect">
            <a:avLst/>
          </a:prstGeom>
          <a:noFill/>
          <a:ln/>
        </p:spPr>
        <p:txBody>
          <a:bodyPr wrap="none" rtlCol="0" anchor="t"/>
          <a:lstStyle/>
          <a:p>
            <a:pPr marL="0" indent="0" algn="ctr">
              <a:lnSpc>
                <a:spcPts val="3030"/>
              </a:lnSpc>
              <a:buNone/>
            </a:pPr>
            <a:r>
              <a:rPr lang="en-US" sz="2424" b="1" dirty="0">
                <a:solidFill>
                  <a:srgbClr val="272525"/>
                </a:solidFill>
                <a:latin typeface="p22-mackinac-pro" pitchFamily="34" charset="0"/>
                <a:ea typeface="p22-mackinac-pro" pitchFamily="34" charset="-122"/>
                <a:cs typeface="p22-mackinac-pro" pitchFamily="34" charset="-120"/>
              </a:rPr>
              <a:t>Bagging Classifier</a:t>
            </a:r>
            <a:endParaRPr lang="en-US" sz="2424" dirty="0"/>
          </a:p>
        </p:txBody>
      </p:sp>
      <p:pic>
        <p:nvPicPr>
          <p:cNvPr id="9" name="Image 3" descr="preencoded.png"/>
          <p:cNvPicPr>
            <a:picLocks noChangeAspect="1"/>
          </p:cNvPicPr>
          <p:nvPr/>
        </p:nvPicPr>
        <p:blipFill>
          <a:blip r:embed="rId6"/>
          <a:stretch>
            <a:fillRect/>
          </a:stretch>
        </p:blipFill>
        <p:spPr>
          <a:xfrm>
            <a:off x="5446395" y="1519118"/>
            <a:ext cx="3737491" cy="821055"/>
          </a:xfrm>
          <a:prstGeom prst="rect">
            <a:avLst/>
          </a:prstGeom>
        </p:spPr>
      </p:pic>
      <p:sp>
        <p:nvSpPr>
          <p:cNvPr id="10" name="Text 4"/>
          <p:cNvSpPr/>
          <p:nvPr/>
        </p:nvSpPr>
        <p:spPr>
          <a:xfrm>
            <a:off x="5775603" y="2648069"/>
            <a:ext cx="3078956" cy="384810"/>
          </a:xfrm>
          <a:prstGeom prst="rect">
            <a:avLst/>
          </a:prstGeom>
          <a:noFill/>
          <a:ln/>
        </p:spPr>
        <p:txBody>
          <a:bodyPr wrap="none" rtlCol="0" anchor="t"/>
          <a:lstStyle/>
          <a:p>
            <a:pPr marL="0" indent="0" algn="ctr">
              <a:lnSpc>
                <a:spcPts val="3030"/>
              </a:lnSpc>
              <a:buNone/>
            </a:pPr>
            <a:r>
              <a:rPr lang="en-US" sz="2424" b="1" dirty="0">
                <a:solidFill>
                  <a:srgbClr val="272525"/>
                </a:solidFill>
                <a:latin typeface="p22-mackinac-pro" pitchFamily="34" charset="0"/>
                <a:ea typeface="p22-mackinac-pro" pitchFamily="34" charset="-122"/>
                <a:cs typeface="p22-mackinac-pro" pitchFamily="34" charset="-120"/>
              </a:rPr>
              <a:t>Boosting Classifier</a:t>
            </a:r>
            <a:endParaRPr lang="en-US" sz="2424" dirty="0"/>
          </a:p>
        </p:txBody>
      </p:sp>
      <p:sp>
        <p:nvSpPr>
          <p:cNvPr id="11" name="Text 5"/>
          <p:cNvSpPr/>
          <p:nvPr/>
        </p:nvSpPr>
        <p:spPr>
          <a:xfrm>
            <a:off x="5651659" y="3155990"/>
            <a:ext cx="3326963" cy="328374"/>
          </a:xfrm>
          <a:prstGeom prst="rect">
            <a:avLst/>
          </a:prstGeom>
          <a:noFill/>
          <a:ln/>
        </p:spPr>
        <p:txBody>
          <a:bodyPr wrap="none" rtlCol="0" anchor="t"/>
          <a:lstStyle/>
          <a:p>
            <a:pPr marL="0" indent="0" algn="ctr">
              <a:lnSpc>
                <a:spcPts val="2586"/>
              </a:lnSpc>
              <a:buNone/>
            </a:pPr>
            <a:endParaRPr lang="en-US" sz="1616" dirty="0"/>
          </a:p>
        </p:txBody>
      </p:sp>
      <p:pic>
        <p:nvPicPr>
          <p:cNvPr id="12" name="Image 4" descr="preencoded.png"/>
          <p:cNvPicPr>
            <a:picLocks noChangeAspect="1"/>
          </p:cNvPicPr>
          <p:nvPr/>
        </p:nvPicPr>
        <p:blipFill>
          <a:blip r:embed="rId7"/>
          <a:stretch>
            <a:fillRect/>
          </a:stretch>
        </p:blipFill>
        <p:spPr>
          <a:xfrm>
            <a:off x="9183886" y="1519118"/>
            <a:ext cx="3737610" cy="821055"/>
          </a:xfrm>
          <a:prstGeom prst="rect">
            <a:avLst/>
          </a:prstGeom>
        </p:spPr>
      </p:pic>
      <p:sp>
        <p:nvSpPr>
          <p:cNvPr id="13" name="Text 6"/>
          <p:cNvSpPr/>
          <p:nvPr/>
        </p:nvSpPr>
        <p:spPr>
          <a:xfrm>
            <a:off x="9513213" y="2648069"/>
            <a:ext cx="3078956" cy="384810"/>
          </a:xfrm>
          <a:prstGeom prst="rect">
            <a:avLst/>
          </a:prstGeom>
          <a:noFill/>
          <a:ln/>
        </p:spPr>
        <p:txBody>
          <a:bodyPr wrap="none" rtlCol="0" anchor="t"/>
          <a:lstStyle/>
          <a:p>
            <a:pPr marL="0" indent="0" algn="ctr">
              <a:lnSpc>
                <a:spcPts val="3030"/>
              </a:lnSpc>
              <a:buNone/>
            </a:pPr>
            <a:r>
              <a:rPr lang="en-US" sz="2424" b="1" dirty="0">
                <a:solidFill>
                  <a:srgbClr val="272525"/>
                </a:solidFill>
                <a:latin typeface="p22-mackinac-pro" pitchFamily="34" charset="0"/>
                <a:ea typeface="p22-mackinac-pro" pitchFamily="34" charset="-122"/>
                <a:cs typeface="p22-mackinac-pro" pitchFamily="34" charset="-120"/>
              </a:rPr>
              <a:t>Classifier for All</a:t>
            </a:r>
            <a:endParaRPr lang="en-US" sz="2424" dirty="0"/>
          </a:p>
        </p:txBody>
      </p:sp>
      <p:sp>
        <p:nvSpPr>
          <p:cNvPr id="14" name="Text 7"/>
          <p:cNvSpPr/>
          <p:nvPr/>
        </p:nvSpPr>
        <p:spPr>
          <a:xfrm>
            <a:off x="1708904" y="3920490"/>
            <a:ext cx="11212592" cy="328374"/>
          </a:xfrm>
          <a:prstGeom prst="rect">
            <a:avLst/>
          </a:prstGeom>
          <a:noFill/>
          <a:ln/>
        </p:spPr>
        <p:txBody>
          <a:bodyPr wrap="none" rtlCol="0" anchor="t"/>
          <a:lstStyle/>
          <a:p>
            <a:pPr marL="0" indent="0">
              <a:lnSpc>
                <a:spcPts val="2586"/>
              </a:lnSpc>
              <a:buNone/>
            </a:pPr>
            <a:r>
              <a:rPr lang="en-US" sz="1616" dirty="0">
                <a:solidFill>
                  <a:srgbClr val="272525"/>
                </a:solidFill>
                <a:latin typeface="Eudoxus Sans" pitchFamily="34" charset="0"/>
                <a:ea typeface="Eudoxus Sans" pitchFamily="34" charset="-122"/>
                <a:cs typeface="Eudoxus Sans" pitchFamily="34" charset="-120"/>
              </a:rPr>
              <a:t>Hard Voting</a:t>
            </a:r>
            <a:endParaRPr lang="en-US" sz="1616" dirty="0"/>
          </a:p>
        </p:txBody>
      </p:sp>
      <p:sp>
        <p:nvSpPr>
          <p:cNvPr id="15" name="Shape 8"/>
          <p:cNvSpPr/>
          <p:nvPr/>
        </p:nvSpPr>
        <p:spPr>
          <a:xfrm>
            <a:off x="1708904" y="4479727"/>
            <a:ext cx="11212592" cy="1194911"/>
          </a:xfrm>
          <a:prstGeom prst="roundRect">
            <a:avLst>
              <a:gd name="adj" fmla="val 7730"/>
            </a:avLst>
          </a:prstGeom>
          <a:noFill/>
          <a:ln w="7620">
            <a:solidFill>
              <a:srgbClr val="000000">
                <a:alpha val="8000"/>
              </a:srgbClr>
            </a:solidFill>
            <a:prstDash val="solid"/>
          </a:ln>
        </p:spPr>
      </p:sp>
      <p:sp>
        <p:nvSpPr>
          <p:cNvPr id="16" name="Shape 9"/>
          <p:cNvSpPr/>
          <p:nvPr/>
        </p:nvSpPr>
        <p:spPr>
          <a:xfrm>
            <a:off x="1716524" y="4487347"/>
            <a:ext cx="11197352" cy="589836"/>
          </a:xfrm>
          <a:prstGeom prst="rect">
            <a:avLst/>
          </a:prstGeom>
          <a:solidFill>
            <a:srgbClr val="FFFFFF">
              <a:alpha val="4000"/>
            </a:srgbClr>
          </a:solidFill>
          <a:ln/>
        </p:spPr>
      </p:sp>
      <p:sp>
        <p:nvSpPr>
          <p:cNvPr id="17" name="Text 10"/>
          <p:cNvSpPr/>
          <p:nvPr/>
        </p:nvSpPr>
        <p:spPr>
          <a:xfrm>
            <a:off x="1922026" y="4618077"/>
            <a:ext cx="3447574" cy="328374"/>
          </a:xfrm>
          <a:prstGeom prst="rect">
            <a:avLst/>
          </a:prstGeom>
          <a:noFill/>
          <a:ln/>
        </p:spPr>
        <p:txBody>
          <a:bodyPr wrap="none" rtlCol="0" anchor="t"/>
          <a:lstStyle/>
          <a:p>
            <a:pPr marL="0" indent="0">
              <a:lnSpc>
                <a:spcPts val="2586"/>
              </a:lnSpc>
              <a:buNone/>
            </a:pPr>
            <a:r>
              <a:rPr lang="en-US" sz="1616" dirty="0">
                <a:solidFill>
                  <a:srgbClr val="272525"/>
                </a:solidFill>
                <a:latin typeface="Eudoxus Sans" pitchFamily="34" charset="0"/>
                <a:ea typeface="Eudoxus Sans" pitchFamily="34" charset="-122"/>
                <a:cs typeface="Eudoxus Sans" pitchFamily="34" charset="-120"/>
              </a:rPr>
              <a:t>Train Score:        1.0</a:t>
            </a:r>
            <a:endParaRPr lang="en-US" sz="1616" dirty="0"/>
          </a:p>
        </p:txBody>
      </p:sp>
      <p:sp>
        <p:nvSpPr>
          <p:cNvPr id="18" name="Text 11"/>
          <p:cNvSpPr/>
          <p:nvPr/>
        </p:nvSpPr>
        <p:spPr>
          <a:xfrm>
            <a:off x="5787747" y="4618077"/>
            <a:ext cx="3513177" cy="328374"/>
          </a:xfrm>
          <a:prstGeom prst="rect">
            <a:avLst/>
          </a:prstGeom>
          <a:noFill/>
          <a:ln/>
        </p:spPr>
        <p:txBody>
          <a:bodyPr wrap="none" rtlCol="0" anchor="t"/>
          <a:lstStyle/>
          <a:p>
            <a:pPr marL="0" indent="0">
              <a:lnSpc>
                <a:spcPts val="2586"/>
              </a:lnSpc>
              <a:buNone/>
            </a:pPr>
            <a:r>
              <a:rPr lang="en-US" sz="1616" dirty="0">
                <a:solidFill>
                  <a:srgbClr val="272525"/>
                </a:solidFill>
                <a:latin typeface="Eudoxus Sans" pitchFamily="34" charset="0"/>
                <a:ea typeface="Eudoxus Sans" pitchFamily="34" charset="-122"/>
                <a:cs typeface="Eudoxus Sans" pitchFamily="34" charset="-120"/>
              </a:rPr>
              <a:t>Train Score:        0.991</a:t>
            </a:r>
            <a:endParaRPr lang="en-US" sz="1616" dirty="0"/>
          </a:p>
        </p:txBody>
      </p:sp>
      <p:sp>
        <p:nvSpPr>
          <p:cNvPr id="19" name="Text 12"/>
          <p:cNvSpPr/>
          <p:nvPr/>
        </p:nvSpPr>
        <p:spPr>
          <a:xfrm>
            <a:off x="9719072" y="4618077"/>
            <a:ext cx="2989540" cy="328374"/>
          </a:xfrm>
          <a:prstGeom prst="rect">
            <a:avLst/>
          </a:prstGeom>
          <a:noFill/>
          <a:ln/>
        </p:spPr>
        <p:txBody>
          <a:bodyPr wrap="none" rtlCol="0" anchor="t"/>
          <a:lstStyle/>
          <a:p>
            <a:pPr marL="0" indent="0">
              <a:lnSpc>
                <a:spcPts val="2586"/>
              </a:lnSpc>
              <a:buNone/>
            </a:pPr>
            <a:r>
              <a:rPr lang="en-US" sz="1616" dirty="0">
                <a:solidFill>
                  <a:srgbClr val="272525"/>
                </a:solidFill>
                <a:latin typeface="Eudoxus Sans" pitchFamily="34" charset="0"/>
                <a:ea typeface="Eudoxus Sans" pitchFamily="34" charset="-122"/>
                <a:cs typeface="Eudoxus Sans" pitchFamily="34" charset="-120"/>
              </a:rPr>
              <a:t>Train Score:        0.9999</a:t>
            </a:r>
            <a:endParaRPr lang="en-US" sz="1616" dirty="0"/>
          </a:p>
        </p:txBody>
      </p:sp>
      <p:sp>
        <p:nvSpPr>
          <p:cNvPr id="20" name="Shape 13"/>
          <p:cNvSpPr/>
          <p:nvPr/>
        </p:nvSpPr>
        <p:spPr>
          <a:xfrm>
            <a:off x="1716524" y="5077182"/>
            <a:ext cx="11197352" cy="589836"/>
          </a:xfrm>
          <a:prstGeom prst="rect">
            <a:avLst/>
          </a:prstGeom>
          <a:solidFill>
            <a:srgbClr val="000000">
              <a:alpha val="4000"/>
            </a:srgbClr>
          </a:solidFill>
          <a:ln/>
        </p:spPr>
      </p:sp>
      <p:sp>
        <p:nvSpPr>
          <p:cNvPr id="21" name="Text 14"/>
          <p:cNvSpPr/>
          <p:nvPr/>
        </p:nvSpPr>
        <p:spPr>
          <a:xfrm>
            <a:off x="1922026" y="5207913"/>
            <a:ext cx="3447574" cy="328374"/>
          </a:xfrm>
          <a:prstGeom prst="rect">
            <a:avLst/>
          </a:prstGeom>
          <a:noFill/>
          <a:ln/>
        </p:spPr>
        <p:txBody>
          <a:bodyPr wrap="none" rtlCol="0" anchor="t"/>
          <a:lstStyle/>
          <a:p>
            <a:pPr marL="0" indent="0">
              <a:lnSpc>
                <a:spcPts val="2586"/>
              </a:lnSpc>
              <a:buNone/>
            </a:pPr>
            <a:r>
              <a:rPr lang="en-US" sz="1616" dirty="0">
                <a:solidFill>
                  <a:srgbClr val="272525"/>
                </a:solidFill>
                <a:latin typeface="Eudoxus Sans" pitchFamily="34" charset="0"/>
                <a:ea typeface="Eudoxus Sans" pitchFamily="34" charset="-122"/>
                <a:cs typeface="Eudoxus Sans" pitchFamily="34" charset="-120"/>
              </a:rPr>
              <a:t>Validation Score: 0.914</a:t>
            </a:r>
            <a:endParaRPr lang="en-US" sz="1616" dirty="0"/>
          </a:p>
        </p:txBody>
      </p:sp>
      <p:sp>
        <p:nvSpPr>
          <p:cNvPr id="22" name="Text 15"/>
          <p:cNvSpPr/>
          <p:nvPr/>
        </p:nvSpPr>
        <p:spPr>
          <a:xfrm>
            <a:off x="5787747" y="5207913"/>
            <a:ext cx="3513177" cy="328374"/>
          </a:xfrm>
          <a:prstGeom prst="rect">
            <a:avLst/>
          </a:prstGeom>
          <a:noFill/>
          <a:ln/>
        </p:spPr>
        <p:txBody>
          <a:bodyPr wrap="none" rtlCol="0" anchor="t"/>
          <a:lstStyle/>
          <a:p>
            <a:pPr marL="0" indent="0">
              <a:lnSpc>
                <a:spcPts val="2586"/>
              </a:lnSpc>
              <a:buNone/>
            </a:pPr>
            <a:r>
              <a:rPr lang="en-US" sz="1616" dirty="0">
                <a:solidFill>
                  <a:srgbClr val="272525"/>
                </a:solidFill>
                <a:latin typeface="Eudoxus Sans" pitchFamily="34" charset="0"/>
                <a:ea typeface="Eudoxus Sans" pitchFamily="34" charset="-122"/>
                <a:cs typeface="Eudoxus Sans" pitchFamily="34" charset="-120"/>
              </a:rPr>
              <a:t>Validation Score: 0.939</a:t>
            </a:r>
            <a:endParaRPr lang="en-US" sz="1616" dirty="0"/>
          </a:p>
        </p:txBody>
      </p:sp>
      <p:sp>
        <p:nvSpPr>
          <p:cNvPr id="23" name="Text 16"/>
          <p:cNvSpPr/>
          <p:nvPr/>
        </p:nvSpPr>
        <p:spPr>
          <a:xfrm>
            <a:off x="9719072" y="5207913"/>
            <a:ext cx="2989540" cy="328374"/>
          </a:xfrm>
          <a:prstGeom prst="rect">
            <a:avLst/>
          </a:prstGeom>
          <a:noFill/>
          <a:ln/>
        </p:spPr>
        <p:txBody>
          <a:bodyPr wrap="none" rtlCol="0" anchor="t"/>
          <a:lstStyle/>
          <a:p>
            <a:pPr marL="0" indent="0">
              <a:lnSpc>
                <a:spcPts val="2586"/>
              </a:lnSpc>
              <a:buNone/>
            </a:pPr>
            <a:r>
              <a:rPr lang="en-US" sz="1616" dirty="0">
                <a:solidFill>
                  <a:srgbClr val="272525"/>
                </a:solidFill>
                <a:latin typeface="Eudoxus Sans" pitchFamily="34" charset="0"/>
                <a:ea typeface="Eudoxus Sans" pitchFamily="34" charset="-122"/>
                <a:cs typeface="Eudoxus Sans" pitchFamily="34" charset="-120"/>
              </a:rPr>
              <a:t>Validation Score: 0.950</a:t>
            </a:r>
            <a:endParaRPr lang="en-US" sz="1616" dirty="0"/>
          </a:p>
        </p:txBody>
      </p:sp>
      <p:sp>
        <p:nvSpPr>
          <p:cNvPr id="24" name="Text 17"/>
          <p:cNvSpPr/>
          <p:nvPr/>
        </p:nvSpPr>
        <p:spPr>
          <a:xfrm>
            <a:off x="1708904" y="5905500"/>
            <a:ext cx="11212592" cy="328374"/>
          </a:xfrm>
          <a:prstGeom prst="rect">
            <a:avLst/>
          </a:prstGeom>
          <a:noFill/>
          <a:ln/>
        </p:spPr>
        <p:txBody>
          <a:bodyPr wrap="none" rtlCol="0" anchor="t"/>
          <a:lstStyle/>
          <a:p>
            <a:pPr marL="0" indent="0">
              <a:lnSpc>
                <a:spcPts val="2586"/>
              </a:lnSpc>
              <a:buNone/>
            </a:pPr>
            <a:r>
              <a:rPr lang="en-US" sz="1616" dirty="0">
                <a:solidFill>
                  <a:srgbClr val="272525"/>
                </a:solidFill>
                <a:latin typeface="Eudoxus Sans" pitchFamily="34" charset="0"/>
                <a:ea typeface="Eudoxus Sans" pitchFamily="34" charset="-122"/>
                <a:cs typeface="Eudoxus Sans" pitchFamily="34" charset="-120"/>
              </a:rPr>
              <a:t>Soft Voting</a:t>
            </a:r>
            <a:endParaRPr lang="en-US" sz="1616" dirty="0"/>
          </a:p>
        </p:txBody>
      </p:sp>
      <p:sp>
        <p:nvSpPr>
          <p:cNvPr id="25" name="Shape 18"/>
          <p:cNvSpPr/>
          <p:nvPr/>
        </p:nvSpPr>
        <p:spPr>
          <a:xfrm>
            <a:off x="1708904" y="6464737"/>
            <a:ext cx="11212592" cy="1194911"/>
          </a:xfrm>
          <a:prstGeom prst="roundRect">
            <a:avLst>
              <a:gd name="adj" fmla="val 7730"/>
            </a:avLst>
          </a:prstGeom>
          <a:noFill/>
          <a:ln w="7620">
            <a:solidFill>
              <a:srgbClr val="000000">
                <a:alpha val="8000"/>
              </a:srgbClr>
            </a:solidFill>
            <a:prstDash val="solid"/>
          </a:ln>
        </p:spPr>
      </p:sp>
      <p:sp>
        <p:nvSpPr>
          <p:cNvPr id="26" name="Shape 19"/>
          <p:cNvSpPr/>
          <p:nvPr/>
        </p:nvSpPr>
        <p:spPr>
          <a:xfrm>
            <a:off x="1716524" y="6472357"/>
            <a:ext cx="11197352" cy="589836"/>
          </a:xfrm>
          <a:prstGeom prst="rect">
            <a:avLst/>
          </a:prstGeom>
          <a:solidFill>
            <a:srgbClr val="FFFFFF">
              <a:alpha val="4000"/>
            </a:srgbClr>
          </a:solidFill>
          <a:ln/>
        </p:spPr>
      </p:sp>
      <p:sp>
        <p:nvSpPr>
          <p:cNvPr id="27" name="Text 20"/>
          <p:cNvSpPr/>
          <p:nvPr/>
        </p:nvSpPr>
        <p:spPr>
          <a:xfrm>
            <a:off x="1921907" y="6603087"/>
            <a:ext cx="3461028" cy="328374"/>
          </a:xfrm>
          <a:prstGeom prst="rect">
            <a:avLst/>
          </a:prstGeom>
          <a:noFill/>
          <a:ln/>
        </p:spPr>
        <p:txBody>
          <a:bodyPr wrap="none" rtlCol="0" anchor="t"/>
          <a:lstStyle/>
          <a:p>
            <a:pPr marL="0" indent="0">
              <a:lnSpc>
                <a:spcPts val="2586"/>
              </a:lnSpc>
              <a:buNone/>
            </a:pPr>
            <a:r>
              <a:rPr lang="en-US" sz="1616" dirty="0">
                <a:solidFill>
                  <a:srgbClr val="272525"/>
                </a:solidFill>
                <a:latin typeface="Eudoxus Sans" pitchFamily="34" charset="0"/>
                <a:ea typeface="Eudoxus Sans" pitchFamily="34" charset="-122"/>
                <a:cs typeface="Eudoxus Sans" pitchFamily="34" charset="-120"/>
              </a:rPr>
              <a:t>Train Score:       1.0</a:t>
            </a:r>
            <a:endParaRPr lang="en-US" sz="1616" dirty="0"/>
          </a:p>
        </p:txBody>
      </p:sp>
      <p:sp>
        <p:nvSpPr>
          <p:cNvPr id="28" name="Text 21"/>
          <p:cNvSpPr/>
          <p:nvPr/>
        </p:nvSpPr>
        <p:spPr>
          <a:xfrm>
            <a:off x="5801082" y="6603087"/>
            <a:ext cx="3543419" cy="328374"/>
          </a:xfrm>
          <a:prstGeom prst="rect">
            <a:avLst/>
          </a:prstGeom>
          <a:noFill/>
          <a:ln/>
        </p:spPr>
        <p:txBody>
          <a:bodyPr wrap="none" rtlCol="0" anchor="t"/>
          <a:lstStyle/>
          <a:p>
            <a:pPr marL="0" indent="0">
              <a:lnSpc>
                <a:spcPts val="2586"/>
              </a:lnSpc>
              <a:buNone/>
            </a:pPr>
            <a:r>
              <a:rPr lang="en-US" sz="1616" dirty="0">
                <a:solidFill>
                  <a:srgbClr val="272525"/>
                </a:solidFill>
                <a:latin typeface="Eudoxus Sans" pitchFamily="34" charset="0"/>
                <a:ea typeface="Eudoxus Sans" pitchFamily="34" charset="-122"/>
                <a:cs typeface="Eudoxus Sans" pitchFamily="34" charset="-120"/>
              </a:rPr>
              <a:t>Train Score:       0.998</a:t>
            </a:r>
            <a:endParaRPr lang="en-US" sz="1616" dirty="0"/>
          </a:p>
        </p:txBody>
      </p:sp>
      <p:sp>
        <p:nvSpPr>
          <p:cNvPr id="29" name="Text 22"/>
          <p:cNvSpPr/>
          <p:nvPr/>
        </p:nvSpPr>
        <p:spPr>
          <a:xfrm>
            <a:off x="9762649" y="6603087"/>
            <a:ext cx="2945963" cy="328374"/>
          </a:xfrm>
          <a:prstGeom prst="rect">
            <a:avLst/>
          </a:prstGeom>
          <a:noFill/>
          <a:ln/>
        </p:spPr>
        <p:txBody>
          <a:bodyPr wrap="none" rtlCol="0" anchor="t"/>
          <a:lstStyle/>
          <a:p>
            <a:pPr marL="0" indent="0">
              <a:lnSpc>
                <a:spcPts val="2586"/>
              </a:lnSpc>
              <a:buNone/>
            </a:pPr>
            <a:r>
              <a:rPr lang="en-US" sz="1616" dirty="0">
                <a:solidFill>
                  <a:srgbClr val="272525"/>
                </a:solidFill>
                <a:latin typeface="Eudoxus Sans" pitchFamily="34" charset="0"/>
                <a:ea typeface="Eudoxus Sans" pitchFamily="34" charset="-122"/>
                <a:cs typeface="Eudoxus Sans" pitchFamily="34" charset="-120"/>
              </a:rPr>
              <a:t>Train Score:       0.999</a:t>
            </a:r>
            <a:endParaRPr lang="en-US" sz="1616" dirty="0"/>
          </a:p>
        </p:txBody>
      </p:sp>
      <p:sp>
        <p:nvSpPr>
          <p:cNvPr id="30" name="Shape 23"/>
          <p:cNvSpPr/>
          <p:nvPr/>
        </p:nvSpPr>
        <p:spPr>
          <a:xfrm>
            <a:off x="1716524" y="7062192"/>
            <a:ext cx="11197352" cy="589836"/>
          </a:xfrm>
          <a:prstGeom prst="rect">
            <a:avLst/>
          </a:prstGeom>
          <a:solidFill>
            <a:srgbClr val="000000">
              <a:alpha val="4000"/>
            </a:srgbClr>
          </a:solidFill>
          <a:ln/>
        </p:spPr>
      </p:sp>
      <p:sp>
        <p:nvSpPr>
          <p:cNvPr id="31" name="Text 24"/>
          <p:cNvSpPr/>
          <p:nvPr/>
        </p:nvSpPr>
        <p:spPr>
          <a:xfrm>
            <a:off x="1921907" y="7192923"/>
            <a:ext cx="3461028" cy="328374"/>
          </a:xfrm>
          <a:prstGeom prst="rect">
            <a:avLst/>
          </a:prstGeom>
          <a:noFill/>
          <a:ln/>
        </p:spPr>
        <p:txBody>
          <a:bodyPr wrap="none" rtlCol="0" anchor="t"/>
          <a:lstStyle/>
          <a:p>
            <a:pPr marL="0" indent="0">
              <a:lnSpc>
                <a:spcPts val="2586"/>
              </a:lnSpc>
              <a:buNone/>
            </a:pPr>
            <a:r>
              <a:rPr lang="en-US" sz="1616" dirty="0">
                <a:solidFill>
                  <a:srgbClr val="272525"/>
                </a:solidFill>
                <a:latin typeface="Eudoxus Sans" pitchFamily="34" charset="0"/>
                <a:ea typeface="Eudoxus Sans" pitchFamily="34" charset="-122"/>
                <a:cs typeface="Eudoxus Sans" pitchFamily="34" charset="-120"/>
              </a:rPr>
              <a:t>Validation Score:0.951</a:t>
            </a:r>
            <a:endParaRPr lang="en-US" sz="1616" dirty="0"/>
          </a:p>
        </p:txBody>
      </p:sp>
      <p:sp>
        <p:nvSpPr>
          <p:cNvPr id="32" name="Text 25"/>
          <p:cNvSpPr/>
          <p:nvPr/>
        </p:nvSpPr>
        <p:spPr>
          <a:xfrm>
            <a:off x="5801082" y="7192923"/>
            <a:ext cx="3543419" cy="328374"/>
          </a:xfrm>
          <a:prstGeom prst="rect">
            <a:avLst/>
          </a:prstGeom>
          <a:noFill/>
          <a:ln/>
        </p:spPr>
        <p:txBody>
          <a:bodyPr wrap="none" rtlCol="0" anchor="t"/>
          <a:lstStyle/>
          <a:p>
            <a:pPr marL="0" indent="0">
              <a:lnSpc>
                <a:spcPts val="2586"/>
              </a:lnSpc>
              <a:buNone/>
            </a:pPr>
            <a:r>
              <a:rPr lang="en-US" sz="1616" dirty="0">
                <a:solidFill>
                  <a:srgbClr val="272525"/>
                </a:solidFill>
                <a:latin typeface="Eudoxus Sans" pitchFamily="34" charset="0"/>
                <a:ea typeface="Eudoxus Sans" pitchFamily="34" charset="-122"/>
                <a:cs typeface="Eudoxus Sans" pitchFamily="34" charset="-120"/>
              </a:rPr>
              <a:t>Validation Score:0.953</a:t>
            </a:r>
            <a:endParaRPr lang="en-US" sz="1616" dirty="0"/>
          </a:p>
        </p:txBody>
      </p:sp>
      <p:sp>
        <p:nvSpPr>
          <p:cNvPr id="33" name="Text 26"/>
          <p:cNvSpPr/>
          <p:nvPr/>
        </p:nvSpPr>
        <p:spPr>
          <a:xfrm>
            <a:off x="9762649" y="7192923"/>
            <a:ext cx="2945963" cy="328374"/>
          </a:xfrm>
          <a:prstGeom prst="rect">
            <a:avLst/>
          </a:prstGeom>
          <a:noFill/>
          <a:ln/>
        </p:spPr>
        <p:txBody>
          <a:bodyPr wrap="none" rtlCol="0" anchor="t"/>
          <a:lstStyle/>
          <a:p>
            <a:pPr marL="0" indent="0">
              <a:lnSpc>
                <a:spcPts val="2586"/>
              </a:lnSpc>
              <a:buNone/>
            </a:pPr>
            <a:r>
              <a:rPr lang="en-US" sz="1616" dirty="0">
                <a:solidFill>
                  <a:srgbClr val="272525"/>
                </a:solidFill>
                <a:latin typeface="Eudoxus Sans" pitchFamily="34" charset="0"/>
                <a:ea typeface="Eudoxus Sans" pitchFamily="34" charset="-122"/>
                <a:cs typeface="Eudoxus Sans" pitchFamily="34" charset="-120"/>
              </a:rPr>
              <a:t>Validation Score:0.955</a:t>
            </a:r>
            <a:endParaRPr lang="en-US" sz="1616" dirty="0"/>
          </a:p>
        </p:txBody>
      </p:sp>
    </p:spTree>
  </p:cSld>
  <p:clrMapOvr>
    <a:masterClrMapping/>
  </p:clrMapOvr>
  <p:transition spd="slow">
    <p:pull dir="lu"/>
  </p:transition>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372356"/>
          </a:xfrm>
          <a:prstGeom prst="rect">
            <a:avLst/>
          </a:prstGeom>
          <a:solidFill>
            <a:srgbClr val="F2F2F2">
              <a:alpha val="75000"/>
            </a:srgbClr>
          </a:solidFill>
          <a:ln/>
        </p:spPr>
      </p:sp>
      <p:pic>
        <p:nvPicPr>
          <p:cNvPr id="4" name="Image 1" descr="preencoded.png"/>
          <p:cNvPicPr>
            <a:picLocks noChangeAspect="1"/>
          </p:cNvPicPr>
          <p:nvPr/>
        </p:nvPicPr>
        <p:blipFill>
          <a:blip r:embed="rId4"/>
          <a:stretch>
            <a:fillRect/>
          </a:stretch>
        </p:blipFill>
        <p:spPr>
          <a:xfrm>
            <a:off x="0" y="0"/>
            <a:ext cx="14630400" cy="8372356"/>
          </a:xfrm>
          <a:prstGeom prst="rect">
            <a:avLst/>
          </a:prstGeom>
        </p:spPr>
      </p:pic>
      <p:sp>
        <p:nvSpPr>
          <p:cNvPr id="6" name="Text 2"/>
          <p:cNvSpPr/>
          <p:nvPr/>
        </p:nvSpPr>
        <p:spPr>
          <a:xfrm>
            <a:off x="4035525" y="269208"/>
            <a:ext cx="5802392" cy="383619"/>
          </a:xfrm>
          <a:prstGeom prst="rect">
            <a:avLst/>
          </a:prstGeom>
          <a:noFill/>
          <a:ln/>
        </p:spPr>
        <p:txBody>
          <a:bodyPr wrap="none" rtlCol="0" anchor="t"/>
          <a:lstStyle/>
          <a:p>
            <a:pPr marL="0" indent="0">
              <a:lnSpc>
                <a:spcPts val="3021"/>
              </a:lnSpc>
              <a:buNone/>
            </a:pPr>
            <a:r>
              <a:rPr lang="en-US" sz="2417" b="1" dirty="0">
                <a:solidFill>
                  <a:srgbClr val="000000"/>
                </a:solidFill>
                <a:latin typeface="p22-mackinac-pro" pitchFamily="34" charset="0"/>
                <a:ea typeface="p22-mackinac-pro" pitchFamily="34" charset="-122"/>
                <a:cs typeface="p22-mackinac-pro" pitchFamily="34" charset="-120"/>
              </a:rPr>
              <a:t>Voting Classifier Performance Analysis</a:t>
            </a:r>
            <a:endParaRPr lang="en-US" sz="2417" dirty="0"/>
          </a:p>
        </p:txBody>
      </p:sp>
      <p:pic>
        <p:nvPicPr>
          <p:cNvPr id="7" name="Image 2" descr="preencoded.png"/>
          <p:cNvPicPr>
            <a:picLocks noChangeAspect="1"/>
          </p:cNvPicPr>
          <p:nvPr/>
        </p:nvPicPr>
        <p:blipFill>
          <a:blip r:embed="rId5"/>
          <a:stretch>
            <a:fillRect/>
          </a:stretch>
        </p:blipFill>
        <p:spPr>
          <a:xfrm>
            <a:off x="362607" y="680972"/>
            <a:ext cx="6353114" cy="6289780"/>
          </a:xfrm>
          <a:prstGeom prst="rect">
            <a:avLst/>
          </a:prstGeom>
        </p:spPr>
      </p:pic>
      <p:sp>
        <p:nvSpPr>
          <p:cNvPr id="8" name="Text 3"/>
          <p:cNvSpPr/>
          <p:nvPr/>
        </p:nvSpPr>
        <p:spPr>
          <a:xfrm>
            <a:off x="185258" y="6479619"/>
            <a:ext cx="5339477" cy="1637109"/>
          </a:xfrm>
          <a:prstGeom prst="rect">
            <a:avLst/>
          </a:prstGeom>
          <a:noFill/>
          <a:ln/>
        </p:spPr>
        <p:txBody>
          <a:bodyPr wrap="square" rtlCol="0" anchor="t"/>
          <a:lstStyle/>
          <a:p>
            <a:pPr marL="0" indent="0">
              <a:lnSpc>
                <a:spcPts val="2578"/>
              </a:lnSpc>
              <a:buNone/>
            </a:pPr>
            <a:r>
              <a:rPr lang="en-US" sz="1611" dirty="0">
                <a:solidFill>
                  <a:srgbClr val="272525"/>
                </a:solidFill>
                <a:latin typeface="Eudoxus Sans" pitchFamily="34" charset="0"/>
                <a:ea typeface="Eudoxus Sans" pitchFamily="34" charset="-122"/>
                <a:cs typeface="Eudoxus Sans" pitchFamily="34" charset="-120"/>
              </a:rPr>
              <a:t>Classes like 'M', 'U‘, 'W' and ‘Z’ have very high precision and recall scores. Classes like 'B', 'C', 'H', 'I', and 'R' have slightly lower precision and recall compared to the top-performing classes, but still within a very good range .</a:t>
            </a:r>
            <a:endParaRPr lang="en-US" sz="1611" dirty="0"/>
          </a:p>
        </p:txBody>
      </p:sp>
      <p:pic>
        <p:nvPicPr>
          <p:cNvPr id="9" name="Image 3" descr="preencoded.png"/>
          <p:cNvPicPr>
            <a:picLocks noChangeAspect="1"/>
          </p:cNvPicPr>
          <p:nvPr/>
        </p:nvPicPr>
        <p:blipFill>
          <a:blip r:embed="rId6"/>
          <a:stretch>
            <a:fillRect/>
          </a:stretch>
        </p:blipFill>
        <p:spPr>
          <a:xfrm>
            <a:off x="7572375" y="1406604"/>
            <a:ext cx="6104950" cy="4554685"/>
          </a:xfrm>
          <a:prstGeom prst="rect">
            <a:avLst/>
          </a:prstGeom>
        </p:spPr>
      </p:pic>
      <p:sp>
        <p:nvSpPr>
          <p:cNvPr id="10" name="Text 4"/>
          <p:cNvSpPr/>
          <p:nvPr/>
        </p:nvSpPr>
        <p:spPr>
          <a:xfrm>
            <a:off x="7572375" y="6104045"/>
            <a:ext cx="5339477" cy="327422"/>
          </a:xfrm>
          <a:prstGeom prst="rect">
            <a:avLst/>
          </a:prstGeom>
          <a:noFill/>
          <a:ln/>
        </p:spPr>
        <p:txBody>
          <a:bodyPr wrap="none" rtlCol="0" anchor="t"/>
          <a:lstStyle/>
          <a:p>
            <a:pPr marL="0" indent="0">
              <a:lnSpc>
                <a:spcPts val="2578"/>
              </a:lnSpc>
              <a:buNone/>
            </a:pPr>
            <a:r>
              <a:rPr lang="en-US" sz="1611" dirty="0">
                <a:solidFill>
                  <a:srgbClr val="272525"/>
                </a:solidFill>
                <a:latin typeface="Eudoxus Sans" pitchFamily="34" charset="0"/>
                <a:ea typeface="Eudoxus Sans" pitchFamily="34" charset="-122"/>
                <a:cs typeface="Eudoxus Sans" pitchFamily="34" charset="-120"/>
              </a:rPr>
              <a:t>The  model is not underfitting the training data.</a:t>
            </a:r>
            <a:endParaRPr lang="en-US" sz="1611" dirty="0"/>
          </a:p>
        </p:txBody>
      </p:sp>
      <p:sp>
        <p:nvSpPr>
          <p:cNvPr id="11" name="Text 5"/>
          <p:cNvSpPr/>
          <p:nvPr/>
        </p:nvSpPr>
        <p:spPr>
          <a:xfrm>
            <a:off x="7572375" y="6478671"/>
            <a:ext cx="5339477" cy="654844"/>
          </a:xfrm>
          <a:prstGeom prst="rect">
            <a:avLst/>
          </a:prstGeom>
          <a:noFill/>
          <a:ln/>
        </p:spPr>
        <p:txBody>
          <a:bodyPr wrap="square" rtlCol="0" anchor="t"/>
          <a:lstStyle/>
          <a:p>
            <a:pPr marL="0" indent="0">
              <a:lnSpc>
                <a:spcPts val="2578"/>
              </a:lnSpc>
              <a:buNone/>
            </a:pPr>
            <a:r>
              <a:rPr lang="en-US" sz="1611" dirty="0">
                <a:solidFill>
                  <a:srgbClr val="272525"/>
                </a:solidFill>
                <a:latin typeface="Eudoxus Sans" pitchFamily="34" charset="0"/>
                <a:ea typeface="Eudoxus Sans" pitchFamily="34" charset="-122"/>
                <a:cs typeface="Eudoxus Sans" pitchFamily="34" charset="-120"/>
              </a:rPr>
              <a:t> As the training size increases, the validation score appears to converge  just around 0.96.</a:t>
            </a:r>
            <a:endParaRPr lang="en-US" sz="1611" dirty="0"/>
          </a:p>
        </p:txBody>
      </p:sp>
      <p:sp>
        <p:nvSpPr>
          <p:cNvPr id="12" name="Text 6"/>
          <p:cNvSpPr/>
          <p:nvPr/>
        </p:nvSpPr>
        <p:spPr>
          <a:xfrm>
            <a:off x="7572375" y="7180719"/>
            <a:ext cx="5339477" cy="654844"/>
          </a:xfrm>
          <a:prstGeom prst="rect">
            <a:avLst/>
          </a:prstGeom>
          <a:noFill/>
          <a:ln/>
        </p:spPr>
        <p:txBody>
          <a:bodyPr wrap="square" rtlCol="0" anchor="t"/>
          <a:lstStyle/>
          <a:p>
            <a:pPr marL="0" indent="0">
              <a:lnSpc>
                <a:spcPts val="2578"/>
              </a:lnSpc>
              <a:buNone/>
            </a:pPr>
            <a:r>
              <a:rPr lang="en-US" sz="1611" dirty="0">
                <a:solidFill>
                  <a:srgbClr val="272525"/>
                </a:solidFill>
                <a:latin typeface="Eudoxus Sans" pitchFamily="34" charset="0"/>
                <a:ea typeface="Eudoxus Sans" pitchFamily="34" charset="-122"/>
                <a:cs typeface="Eudoxus Sans" pitchFamily="34" charset="-120"/>
              </a:rPr>
              <a:t>The high training score coupled with a lower cross-validation score suggests potential overfitting.</a:t>
            </a:r>
            <a:endParaRPr lang="en-US" sz="1611" dirty="0"/>
          </a:p>
        </p:txBody>
      </p:sp>
    </p:spTree>
  </p:cSld>
  <p:clrMapOvr>
    <a:masterClrMapping/>
  </p:clrMapOvr>
  <p:transition spd="slow">
    <p:pull dir="lu"/>
  </p:transition>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alpha val="75000"/>
            </a:srgbClr>
          </a:solidFill>
          <a:ln/>
        </p:spPr>
      </p:sp>
      <p:pic>
        <p:nvPicPr>
          <p:cNvPr id="4" name="Image 1" descr="preencoded.png"/>
          <p:cNvPicPr>
            <a:picLocks noChangeAspect="1"/>
          </p:cNvPicPr>
          <p:nvPr/>
        </p:nvPicPr>
        <p:blipFill>
          <a:blip r:embed="rId4"/>
          <a:stretch>
            <a:fillRect/>
          </a:stretch>
        </p:blipFill>
        <p:spPr>
          <a:xfrm>
            <a:off x="0" y="-31531"/>
            <a:ext cx="14630400" cy="8229600"/>
          </a:xfrm>
          <a:prstGeom prst="rect">
            <a:avLst/>
          </a:prstGeom>
        </p:spPr>
      </p:pic>
      <p:sp>
        <p:nvSpPr>
          <p:cNvPr id="6" name="Text 2"/>
          <p:cNvSpPr/>
          <p:nvPr/>
        </p:nvSpPr>
        <p:spPr>
          <a:xfrm>
            <a:off x="864037" y="1834158"/>
            <a:ext cx="6172200" cy="771525"/>
          </a:xfrm>
          <a:prstGeom prst="rect">
            <a:avLst/>
          </a:prstGeom>
          <a:noFill/>
          <a:ln/>
        </p:spPr>
        <p:txBody>
          <a:bodyPr wrap="none" rtlCol="0" anchor="t"/>
          <a:lstStyle/>
          <a:p>
            <a:pPr marL="0" indent="0">
              <a:lnSpc>
                <a:spcPts val="6075"/>
              </a:lnSpc>
              <a:buNone/>
            </a:pPr>
            <a:r>
              <a:rPr lang="en-US" sz="4860" b="1" dirty="0">
                <a:solidFill>
                  <a:srgbClr val="000000"/>
                </a:solidFill>
                <a:latin typeface="p22-mackinac-pro" pitchFamily="34" charset="0"/>
                <a:ea typeface="p22-mackinac-pro" pitchFamily="34" charset="-122"/>
                <a:cs typeface="p22-mackinac-pro" pitchFamily="34" charset="-120"/>
              </a:rPr>
              <a:t>The Dataset</a:t>
            </a:r>
            <a:endParaRPr lang="en-US" sz="4860" dirty="0"/>
          </a:p>
        </p:txBody>
      </p:sp>
      <p:sp>
        <p:nvSpPr>
          <p:cNvPr id="7" name="Text 3"/>
          <p:cNvSpPr/>
          <p:nvPr/>
        </p:nvSpPr>
        <p:spPr>
          <a:xfrm>
            <a:off x="1258967" y="2975967"/>
            <a:ext cx="12507397" cy="790099"/>
          </a:xfrm>
          <a:prstGeom prst="rect">
            <a:avLst/>
          </a:prstGeom>
          <a:noFill/>
          <a:ln/>
        </p:spPr>
        <p:txBody>
          <a:bodyPr wrap="square" rtlCol="0" anchor="t"/>
          <a:lstStyle/>
          <a:p>
            <a:pPr marL="342900" indent="-342900" algn="l">
              <a:lnSpc>
                <a:spcPts val="3110"/>
              </a:lnSpc>
              <a:buSzPct val="100000"/>
              <a:buChar char="•"/>
            </a:pPr>
            <a:r>
              <a:rPr lang="en-US" sz="1944" dirty="0">
                <a:solidFill>
                  <a:srgbClr val="272525"/>
                </a:solidFill>
                <a:latin typeface="Eudoxus Sans" pitchFamily="34" charset="0"/>
                <a:ea typeface="Eudoxus Sans" pitchFamily="34" charset="-122"/>
                <a:cs typeface="Eudoxus Sans" pitchFamily="34" charset="-120"/>
              </a:rPr>
              <a:t>The dataset is from UC Irvine Machine Learning Repository.  It was donated on the 31st of December, 1990. As such it is a quite old dataset.</a:t>
            </a:r>
            <a:endParaRPr lang="en-US" sz="1944" dirty="0"/>
          </a:p>
        </p:txBody>
      </p:sp>
      <p:sp>
        <p:nvSpPr>
          <p:cNvPr id="8" name="Text 4"/>
          <p:cNvSpPr/>
          <p:nvPr/>
        </p:nvSpPr>
        <p:spPr>
          <a:xfrm>
            <a:off x="1258967" y="3852386"/>
            <a:ext cx="12507397" cy="1185148"/>
          </a:xfrm>
          <a:prstGeom prst="rect">
            <a:avLst/>
          </a:prstGeom>
          <a:noFill/>
          <a:ln/>
        </p:spPr>
        <p:txBody>
          <a:bodyPr wrap="square" rtlCol="0" anchor="t"/>
          <a:lstStyle/>
          <a:p>
            <a:pPr marL="342900" indent="-342900" algn="l">
              <a:lnSpc>
                <a:spcPts val="3110"/>
              </a:lnSpc>
              <a:buSzPct val="100000"/>
              <a:buChar char="•"/>
            </a:pPr>
            <a:r>
              <a:rPr lang="en-US" sz="1944" dirty="0">
                <a:solidFill>
                  <a:srgbClr val="272525"/>
                </a:solidFill>
                <a:latin typeface="Eudoxus Sans" pitchFamily="34" charset="0"/>
                <a:ea typeface="Eudoxus Sans" pitchFamily="34" charset="-122"/>
                <a:cs typeface="Eudoxus Sans" pitchFamily="34" charset="-120"/>
              </a:rPr>
              <a:t>It has 20, 000 instances- which  were formed by  writing the 26 English alphabets in 20 different fonts and randomly distorting them- and 17 attributes- which describe a feature of a black-and-white rectangular pixel display.</a:t>
            </a:r>
            <a:endParaRPr lang="en-US" sz="1944" dirty="0"/>
          </a:p>
        </p:txBody>
      </p:sp>
      <p:sp>
        <p:nvSpPr>
          <p:cNvPr id="9" name="Text 5"/>
          <p:cNvSpPr/>
          <p:nvPr/>
        </p:nvSpPr>
        <p:spPr>
          <a:xfrm>
            <a:off x="1258967" y="5123855"/>
            <a:ext cx="12507397" cy="790099"/>
          </a:xfrm>
          <a:prstGeom prst="rect">
            <a:avLst/>
          </a:prstGeom>
          <a:noFill/>
          <a:ln/>
        </p:spPr>
        <p:txBody>
          <a:bodyPr wrap="square" rtlCol="0" anchor="t"/>
          <a:lstStyle/>
          <a:p>
            <a:pPr marL="342900" indent="-342900" algn="l">
              <a:lnSpc>
                <a:spcPts val="3110"/>
              </a:lnSpc>
              <a:buSzPct val="100000"/>
              <a:buChar char="•"/>
            </a:pPr>
            <a:r>
              <a:rPr lang="en-US" sz="1944" dirty="0">
                <a:solidFill>
                  <a:srgbClr val="272525"/>
                </a:solidFill>
                <a:latin typeface="Eudoxus Sans" pitchFamily="34" charset="0"/>
                <a:ea typeface="Eudoxus Sans" pitchFamily="34" charset="-122"/>
                <a:cs typeface="Eudoxus Sans" pitchFamily="34" charset="-120"/>
              </a:rPr>
              <a:t>The 17 attributes are: letter,  x-box,  y-box, width,  height,  onpix, x-on-bar, y-on-bar, xvar-bar, yvar-bar, xy-corr-bar, x²ybar, xy²bar, xeg-bar, xegy-corr, yeg-bar, yegx-corr</a:t>
            </a:r>
            <a:endParaRPr lang="en-US" sz="1944" dirty="0"/>
          </a:p>
        </p:txBody>
      </p:sp>
      <p:sp>
        <p:nvSpPr>
          <p:cNvPr id="10" name="Text 6"/>
          <p:cNvSpPr/>
          <p:nvPr/>
        </p:nvSpPr>
        <p:spPr>
          <a:xfrm>
            <a:off x="1258967" y="6000274"/>
            <a:ext cx="12507397"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272525"/>
                </a:solidFill>
                <a:latin typeface="Eudoxus Sans" pitchFamily="34" charset="0"/>
                <a:ea typeface="Eudoxus Sans" pitchFamily="34" charset="-122"/>
                <a:cs typeface="Eudoxus Sans" pitchFamily="34" charset="-120"/>
              </a:rPr>
              <a:t>Each sample represents a handwritten black-and-white image of a letter of the English alphabet.</a:t>
            </a:r>
            <a:endParaRPr lang="en-US" sz="1944" dirty="0"/>
          </a:p>
        </p:txBody>
      </p:sp>
    </p:spTree>
  </p:cSld>
  <p:clrMapOvr>
    <a:masterClrMapping/>
  </p:clrMapOvr>
  <p:transition spd="slow">
    <p:pull dir="lu"/>
  </p:transition>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6" name="Text 2"/>
          <p:cNvSpPr/>
          <p:nvPr/>
        </p:nvSpPr>
        <p:spPr>
          <a:xfrm>
            <a:off x="4380071" y="129004"/>
            <a:ext cx="5636538" cy="385763"/>
          </a:xfrm>
          <a:prstGeom prst="rect">
            <a:avLst/>
          </a:prstGeom>
          <a:noFill/>
          <a:ln/>
        </p:spPr>
        <p:txBody>
          <a:bodyPr wrap="non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Random Forest Performance Analysis</a:t>
            </a:r>
            <a:endParaRPr lang="en-US" sz="2430" dirty="0"/>
          </a:p>
        </p:txBody>
      </p:sp>
      <p:pic>
        <p:nvPicPr>
          <p:cNvPr id="7" name="Image 2" descr="preencoded.png"/>
          <p:cNvPicPr>
            <a:picLocks noChangeAspect="1"/>
          </p:cNvPicPr>
          <p:nvPr/>
        </p:nvPicPr>
        <p:blipFill>
          <a:blip r:embed="rId5"/>
          <a:stretch>
            <a:fillRect/>
          </a:stretch>
        </p:blipFill>
        <p:spPr>
          <a:xfrm>
            <a:off x="229733" y="514766"/>
            <a:ext cx="6366726" cy="6217109"/>
          </a:xfrm>
          <a:prstGeom prst="rect">
            <a:avLst/>
          </a:prstGeom>
        </p:spPr>
      </p:pic>
      <p:sp>
        <p:nvSpPr>
          <p:cNvPr id="8" name="Text 3"/>
          <p:cNvSpPr/>
          <p:nvPr/>
        </p:nvSpPr>
        <p:spPr>
          <a:xfrm>
            <a:off x="229733" y="6372344"/>
            <a:ext cx="5368290" cy="1645444"/>
          </a:xfrm>
          <a:prstGeom prst="rect">
            <a:avLst/>
          </a:prstGeom>
          <a:noFill/>
          <a:ln/>
        </p:spPr>
        <p:txBody>
          <a:bodyPr wrap="square" rtlCol="0" anchor="t"/>
          <a:lstStyle/>
          <a:p>
            <a:pPr marL="0" indent="0">
              <a:lnSpc>
                <a:spcPts val="2592"/>
              </a:lnSpc>
              <a:buNone/>
            </a:pPr>
            <a:r>
              <a:rPr lang="en-US" sz="1620" dirty="0">
                <a:solidFill>
                  <a:srgbClr val="272525"/>
                </a:solidFill>
                <a:latin typeface="Eudoxus Sans" pitchFamily="34" charset="0"/>
                <a:ea typeface="Eudoxus Sans" pitchFamily="34" charset="-122"/>
                <a:cs typeface="Eudoxus Sans" pitchFamily="34" charset="-120"/>
              </a:rPr>
              <a:t>Classes ‘M’, ‘W’, ‘X’, ‘Y’ and ‘Z’ have near-perfect scores across precision, recall, and F1-score. The lowest scores (92%) are for precision, recall, and F1-score for class D, indicating it had relatively more false positives and false negatives compared to other classes.</a:t>
            </a:r>
            <a:endParaRPr lang="en-US" sz="1620" dirty="0"/>
          </a:p>
        </p:txBody>
      </p:sp>
      <p:pic>
        <p:nvPicPr>
          <p:cNvPr id="9" name="Image 3" descr="preencoded.png"/>
          <p:cNvPicPr>
            <a:picLocks noChangeAspect="1"/>
          </p:cNvPicPr>
          <p:nvPr/>
        </p:nvPicPr>
        <p:blipFill>
          <a:blip r:embed="rId6"/>
          <a:stretch>
            <a:fillRect/>
          </a:stretch>
        </p:blipFill>
        <p:spPr>
          <a:xfrm>
            <a:off x="7198340" y="869983"/>
            <a:ext cx="6484236" cy="4863177"/>
          </a:xfrm>
          <a:prstGeom prst="rect">
            <a:avLst/>
          </a:prstGeom>
        </p:spPr>
      </p:pic>
      <p:sp>
        <p:nvSpPr>
          <p:cNvPr id="10" name="Text 4"/>
          <p:cNvSpPr/>
          <p:nvPr/>
        </p:nvSpPr>
        <p:spPr>
          <a:xfrm>
            <a:off x="7573804" y="6078075"/>
            <a:ext cx="5368290" cy="329089"/>
          </a:xfrm>
          <a:prstGeom prst="rect">
            <a:avLst/>
          </a:prstGeom>
          <a:noFill/>
          <a:ln/>
        </p:spPr>
        <p:txBody>
          <a:bodyPr wrap="none" rtlCol="0" anchor="t"/>
          <a:lstStyle/>
          <a:p>
            <a:pPr marL="0" indent="0">
              <a:lnSpc>
                <a:spcPts val="2592"/>
              </a:lnSpc>
              <a:buNone/>
            </a:pPr>
            <a:r>
              <a:rPr lang="en-US" sz="1620" dirty="0">
                <a:solidFill>
                  <a:srgbClr val="272525"/>
                </a:solidFill>
                <a:latin typeface="Eudoxus Sans" pitchFamily="34" charset="0"/>
                <a:ea typeface="Eudoxus Sans" pitchFamily="34" charset="-122"/>
                <a:cs typeface="Eudoxus Sans" pitchFamily="34" charset="-120"/>
              </a:rPr>
              <a:t>The model  is not underfitting the training data.</a:t>
            </a:r>
            <a:endParaRPr lang="en-US" sz="1620" dirty="0"/>
          </a:p>
        </p:txBody>
      </p:sp>
      <p:sp>
        <p:nvSpPr>
          <p:cNvPr id="11" name="Text 5"/>
          <p:cNvSpPr/>
          <p:nvPr/>
        </p:nvSpPr>
        <p:spPr>
          <a:xfrm>
            <a:off x="7573804" y="6499699"/>
            <a:ext cx="5368290" cy="658178"/>
          </a:xfrm>
          <a:prstGeom prst="rect">
            <a:avLst/>
          </a:prstGeom>
          <a:noFill/>
          <a:ln/>
        </p:spPr>
        <p:txBody>
          <a:bodyPr wrap="square" rtlCol="0" anchor="t"/>
          <a:lstStyle/>
          <a:p>
            <a:pPr marL="0" indent="0">
              <a:lnSpc>
                <a:spcPts val="2592"/>
              </a:lnSpc>
              <a:buNone/>
            </a:pPr>
            <a:r>
              <a:rPr lang="en-US" sz="1620" dirty="0">
                <a:solidFill>
                  <a:srgbClr val="272525"/>
                </a:solidFill>
                <a:latin typeface="Eudoxus Sans" pitchFamily="34" charset="0"/>
                <a:ea typeface="Eudoxus Sans" pitchFamily="34" charset="-122"/>
                <a:cs typeface="Eudoxus Sans" pitchFamily="34" charset="-120"/>
              </a:rPr>
              <a:t> The  model's generalization performance improves with more training data. </a:t>
            </a:r>
            <a:endParaRPr lang="en-US" sz="1620" dirty="0"/>
          </a:p>
        </p:txBody>
      </p:sp>
      <p:sp>
        <p:nvSpPr>
          <p:cNvPr id="12" name="Text 6"/>
          <p:cNvSpPr/>
          <p:nvPr/>
        </p:nvSpPr>
        <p:spPr>
          <a:xfrm>
            <a:off x="7573804" y="7342947"/>
            <a:ext cx="5368290" cy="329089"/>
          </a:xfrm>
          <a:prstGeom prst="rect">
            <a:avLst/>
          </a:prstGeom>
          <a:noFill/>
          <a:ln/>
        </p:spPr>
        <p:txBody>
          <a:bodyPr wrap="none" rtlCol="0" anchor="t"/>
          <a:lstStyle/>
          <a:p>
            <a:pPr marL="0" indent="0">
              <a:lnSpc>
                <a:spcPts val="2592"/>
              </a:lnSpc>
              <a:buNone/>
            </a:pPr>
            <a:r>
              <a:rPr lang="en-US" sz="1620" dirty="0">
                <a:solidFill>
                  <a:srgbClr val="272525"/>
                </a:solidFill>
                <a:latin typeface="Eudoxus Sans" pitchFamily="34" charset="0"/>
                <a:ea typeface="Eudoxus Sans" pitchFamily="34" charset="-122"/>
                <a:cs typeface="Eudoxus Sans" pitchFamily="34" charset="-120"/>
              </a:rPr>
              <a:t>The learning curve suggests potential overfitting. </a:t>
            </a:r>
            <a:endParaRPr lang="en-US" sz="1620" dirty="0"/>
          </a:p>
        </p:txBody>
      </p:sp>
    </p:spTree>
  </p:cSld>
  <p:clrMapOvr>
    <a:masterClrMapping/>
  </p:clrMapOvr>
  <p:transition spd="slow">
    <p:pull dir="lu"/>
  </p:transition>
</p:sld>
</file>

<file path=ppt/slides/slide21.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6" name="Text 2"/>
          <p:cNvSpPr/>
          <p:nvPr/>
        </p:nvSpPr>
        <p:spPr>
          <a:xfrm>
            <a:off x="864037" y="1152406"/>
            <a:ext cx="8895755" cy="462796"/>
          </a:xfrm>
          <a:prstGeom prst="rect">
            <a:avLst/>
          </a:prstGeom>
          <a:noFill/>
          <a:ln/>
        </p:spPr>
        <p:txBody>
          <a:bodyPr wrap="none" rtlCol="0" anchor="t"/>
          <a:lstStyle/>
          <a:p>
            <a:pPr marL="0" indent="0">
              <a:lnSpc>
                <a:spcPts val="3645"/>
              </a:lnSpc>
              <a:buNone/>
            </a:pPr>
            <a:r>
              <a:rPr lang="en-US" sz="2916" b="1" dirty="0">
                <a:solidFill>
                  <a:srgbClr val="000000"/>
                </a:solidFill>
                <a:latin typeface="p22-mackinac-pro" pitchFamily="34" charset="0"/>
                <a:ea typeface="p22-mackinac-pro" pitchFamily="34" charset="-122"/>
                <a:cs typeface="p22-mackinac-pro" pitchFamily="34" charset="-120"/>
              </a:rPr>
              <a:t>Suggestions for future exploration on the dataset</a:t>
            </a:r>
            <a:endParaRPr lang="en-US" sz="2916" dirty="0"/>
          </a:p>
        </p:txBody>
      </p:sp>
      <p:sp>
        <p:nvSpPr>
          <p:cNvPr id="7" name="Shape 3"/>
          <p:cNvSpPr/>
          <p:nvPr/>
        </p:nvSpPr>
        <p:spPr>
          <a:xfrm>
            <a:off x="864037" y="2170509"/>
            <a:ext cx="431959" cy="431959"/>
          </a:xfrm>
          <a:prstGeom prst="roundRect">
            <a:avLst>
              <a:gd name="adj" fmla="val 25720"/>
            </a:avLst>
          </a:prstGeom>
          <a:solidFill>
            <a:srgbClr val="00B0F0"/>
          </a:solidFill>
          <a:ln w="15240">
            <a:solidFill>
              <a:schemeClr val="tx1"/>
            </a:solidFill>
            <a:prstDash val="solid"/>
          </a:ln>
        </p:spPr>
      </p:sp>
      <p:sp>
        <p:nvSpPr>
          <p:cNvPr id="8" name="Text 4"/>
          <p:cNvSpPr/>
          <p:nvPr/>
        </p:nvSpPr>
        <p:spPr>
          <a:xfrm>
            <a:off x="1542812" y="2170509"/>
            <a:ext cx="3703320" cy="462796"/>
          </a:xfrm>
          <a:prstGeom prst="rect">
            <a:avLst/>
          </a:prstGeom>
          <a:noFill/>
          <a:ln/>
        </p:spPr>
        <p:txBody>
          <a:bodyPr wrap="none" rtlCol="0" anchor="t"/>
          <a:lstStyle/>
          <a:p>
            <a:pPr marL="0" indent="0">
              <a:lnSpc>
                <a:spcPts val="3645"/>
              </a:lnSpc>
              <a:buNone/>
            </a:pPr>
            <a:r>
              <a:rPr lang="en-US" sz="2916" b="1" dirty="0">
                <a:solidFill>
                  <a:srgbClr val="272525"/>
                </a:solidFill>
                <a:latin typeface="p22-mackinac-pro" pitchFamily="34" charset="0"/>
                <a:ea typeface="p22-mackinac-pro" pitchFamily="34" charset="-122"/>
                <a:cs typeface="p22-mackinac-pro" pitchFamily="34" charset="-120"/>
              </a:rPr>
              <a:t>Data Augmentation</a:t>
            </a:r>
            <a:endParaRPr lang="en-US" sz="2916" dirty="0"/>
          </a:p>
        </p:txBody>
      </p:sp>
      <p:sp>
        <p:nvSpPr>
          <p:cNvPr id="9" name="Text 5"/>
          <p:cNvSpPr/>
          <p:nvPr/>
        </p:nvSpPr>
        <p:spPr>
          <a:xfrm>
            <a:off x="1542812" y="2781419"/>
            <a:ext cx="5649039" cy="1975247"/>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The random forest model could be revisited with more training data, using data augmentation and more extensive hyperparameter tuning. They could also be used to investigate the more misclassified letters</a:t>
            </a:r>
            <a:endParaRPr lang="en-US" sz="1944" dirty="0"/>
          </a:p>
        </p:txBody>
      </p:sp>
      <p:sp>
        <p:nvSpPr>
          <p:cNvPr id="10" name="Shape 6"/>
          <p:cNvSpPr/>
          <p:nvPr/>
        </p:nvSpPr>
        <p:spPr>
          <a:xfrm>
            <a:off x="7438668" y="2170509"/>
            <a:ext cx="431959" cy="431959"/>
          </a:xfrm>
          <a:prstGeom prst="roundRect">
            <a:avLst>
              <a:gd name="adj" fmla="val 25720"/>
            </a:avLst>
          </a:prstGeom>
          <a:solidFill>
            <a:srgbClr val="00B0F0"/>
          </a:solidFill>
          <a:ln w="15240">
            <a:solidFill>
              <a:schemeClr val="tx1"/>
            </a:solidFill>
            <a:prstDash val="solid"/>
          </a:ln>
        </p:spPr>
      </p:sp>
      <p:sp>
        <p:nvSpPr>
          <p:cNvPr id="11" name="Text 7"/>
          <p:cNvSpPr/>
          <p:nvPr/>
        </p:nvSpPr>
        <p:spPr>
          <a:xfrm>
            <a:off x="8117443" y="2170509"/>
            <a:ext cx="5649039" cy="925592"/>
          </a:xfrm>
          <a:prstGeom prst="rect">
            <a:avLst/>
          </a:prstGeom>
          <a:noFill/>
          <a:ln/>
        </p:spPr>
        <p:txBody>
          <a:bodyPr wrap="square" rtlCol="0" anchor="t"/>
          <a:lstStyle/>
          <a:p>
            <a:pPr marL="0" indent="0">
              <a:lnSpc>
                <a:spcPts val="3645"/>
              </a:lnSpc>
              <a:buNone/>
            </a:pPr>
            <a:r>
              <a:rPr lang="en-US" sz="2916" b="1" dirty="0">
                <a:solidFill>
                  <a:srgbClr val="272525"/>
                </a:solidFill>
                <a:latin typeface="p22-mackinac-pro" pitchFamily="34" charset="0"/>
                <a:ea typeface="p22-mackinac-pro" pitchFamily="34" charset="-122"/>
                <a:cs typeface="p22-mackinac-pro" pitchFamily="34" charset="-120"/>
              </a:rPr>
              <a:t>Feature Selection and Engineering</a:t>
            </a:r>
            <a:endParaRPr lang="en-US" sz="2916" dirty="0"/>
          </a:p>
        </p:txBody>
      </p:sp>
      <p:sp>
        <p:nvSpPr>
          <p:cNvPr id="12" name="Text 8"/>
          <p:cNvSpPr/>
          <p:nvPr/>
        </p:nvSpPr>
        <p:spPr>
          <a:xfrm>
            <a:off x="8117443" y="3244215"/>
            <a:ext cx="5649039" cy="1185148"/>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The feature importance could be used as a guide for alternative feature selection or engineering techniques, to capture more relevant patterns. </a:t>
            </a:r>
            <a:endParaRPr lang="en-US" sz="1944" dirty="0"/>
          </a:p>
        </p:txBody>
      </p:sp>
      <p:sp>
        <p:nvSpPr>
          <p:cNvPr id="13" name="Shape 9"/>
          <p:cNvSpPr/>
          <p:nvPr/>
        </p:nvSpPr>
        <p:spPr>
          <a:xfrm>
            <a:off x="864037" y="5281136"/>
            <a:ext cx="431959" cy="431959"/>
          </a:xfrm>
          <a:prstGeom prst="roundRect">
            <a:avLst>
              <a:gd name="adj" fmla="val 25720"/>
            </a:avLst>
          </a:prstGeom>
          <a:solidFill>
            <a:srgbClr val="00B0F0"/>
          </a:solidFill>
          <a:ln w="15240">
            <a:solidFill>
              <a:schemeClr val="tx1"/>
            </a:solidFill>
            <a:prstDash val="solid"/>
          </a:ln>
        </p:spPr>
      </p:sp>
      <p:sp>
        <p:nvSpPr>
          <p:cNvPr id="14" name="Text 10"/>
          <p:cNvSpPr/>
          <p:nvPr/>
        </p:nvSpPr>
        <p:spPr>
          <a:xfrm>
            <a:off x="1542812" y="5281136"/>
            <a:ext cx="3703320" cy="462796"/>
          </a:xfrm>
          <a:prstGeom prst="rect">
            <a:avLst/>
          </a:prstGeom>
          <a:noFill/>
          <a:ln/>
        </p:spPr>
        <p:txBody>
          <a:bodyPr wrap="none" rtlCol="0" anchor="t"/>
          <a:lstStyle/>
          <a:p>
            <a:pPr marL="0" indent="0">
              <a:lnSpc>
                <a:spcPts val="3645"/>
              </a:lnSpc>
              <a:buNone/>
            </a:pPr>
            <a:r>
              <a:rPr lang="en-US" sz="2916" b="1" dirty="0">
                <a:solidFill>
                  <a:srgbClr val="272525"/>
                </a:solidFill>
                <a:latin typeface="p22-mackinac-pro" pitchFamily="34" charset="0"/>
                <a:ea typeface="p22-mackinac-pro" pitchFamily="34" charset="-122"/>
                <a:cs typeface="p22-mackinac-pro" pitchFamily="34" charset="-120"/>
              </a:rPr>
              <a:t>Logistic Regression</a:t>
            </a:r>
            <a:endParaRPr lang="en-US" sz="2916" dirty="0"/>
          </a:p>
        </p:txBody>
      </p:sp>
      <p:sp>
        <p:nvSpPr>
          <p:cNvPr id="15" name="Text 11"/>
          <p:cNvSpPr/>
          <p:nvPr/>
        </p:nvSpPr>
        <p:spPr>
          <a:xfrm>
            <a:off x="1542812" y="5892046"/>
            <a:ext cx="5649039" cy="790099"/>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One could revisit the logistic regression model with polynomial features of higher degrees.</a:t>
            </a:r>
            <a:endParaRPr lang="en-US" sz="1944" dirty="0"/>
          </a:p>
        </p:txBody>
      </p:sp>
      <p:sp>
        <p:nvSpPr>
          <p:cNvPr id="16" name="Shape 12"/>
          <p:cNvSpPr/>
          <p:nvPr/>
        </p:nvSpPr>
        <p:spPr>
          <a:xfrm>
            <a:off x="7438668" y="5281136"/>
            <a:ext cx="431959" cy="431959"/>
          </a:xfrm>
          <a:prstGeom prst="roundRect">
            <a:avLst>
              <a:gd name="adj" fmla="val 25720"/>
            </a:avLst>
          </a:prstGeom>
          <a:solidFill>
            <a:srgbClr val="00B0F0"/>
          </a:solidFill>
          <a:ln w="15240">
            <a:solidFill>
              <a:schemeClr val="tx1"/>
            </a:solidFill>
            <a:prstDash val="solid"/>
          </a:ln>
        </p:spPr>
      </p:sp>
      <p:sp>
        <p:nvSpPr>
          <p:cNvPr id="17" name="Text 13"/>
          <p:cNvSpPr/>
          <p:nvPr/>
        </p:nvSpPr>
        <p:spPr>
          <a:xfrm>
            <a:off x="8117443" y="5281136"/>
            <a:ext cx="3703320" cy="462796"/>
          </a:xfrm>
          <a:prstGeom prst="rect">
            <a:avLst/>
          </a:prstGeom>
          <a:noFill/>
          <a:ln/>
        </p:spPr>
        <p:txBody>
          <a:bodyPr wrap="none" rtlCol="0" anchor="t"/>
          <a:lstStyle/>
          <a:p>
            <a:pPr marL="0" indent="0">
              <a:lnSpc>
                <a:spcPts val="3645"/>
              </a:lnSpc>
              <a:buNone/>
            </a:pPr>
            <a:r>
              <a:rPr lang="en-US" sz="2916" b="1" dirty="0">
                <a:solidFill>
                  <a:srgbClr val="272525"/>
                </a:solidFill>
                <a:latin typeface="p22-mackinac-pro" pitchFamily="34" charset="0"/>
                <a:ea typeface="p22-mackinac-pro" pitchFamily="34" charset="-122"/>
                <a:cs typeface="p22-mackinac-pro" pitchFamily="34" charset="-120"/>
              </a:rPr>
              <a:t>Other Models</a:t>
            </a:r>
            <a:endParaRPr lang="en-US" sz="2916" dirty="0"/>
          </a:p>
        </p:txBody>
      </p:sp>
      <p:sp>
        <p:nvSpPr>
          <p:cNvPr id="18" name="Text 14"/>
          <p:cNvSpPr/>
          <p:nvPr/>
        </p:nvSpPr>
        <p:spPr>
          <a:xfrm>
            <a:off x="8117443" y="5892046"/>
            <a:ext cx="5649039" cy="1185148"/>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One could use XGBoost or delve into deep learning models using neural networks on the dataset.</a:t>
            </a:r>
            <a:endParaRPr lang="en-US" sz="1944" dirty="0"/>
          </a:p>
        </p:txBody>
      </p:sp>
    </p:spTree>
  </p:cSld>
  <p:clrMapOvr>
    <a:masterClrMapping/>
  </p:clrMapOvr>
  <p:transition spd="slow">
    <p:pull dir="lu"/>
  </p:transition>
</p:sld>
</file>

<file path=ppt/slides/slide22.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433"/>
          </a:xfrm>
          <a:prstGeom prst="rect">
            <a:avLst/>
          </a:prstGeom>
          <a:solidFill>
            <a:srgbClr val="F2F2F2">
              <a:alpha val="75000"/>
            </a:srgbClr>
          </a:solidFill>
          <a:ln/>
        </p:spPr>
      </p:sp>
      <p:pic>
        <p:nvPicPr>
          <p:cNvPr id="4" name="Image 1" descr="preencoded.png"/>
          <p:cNvPicPr>
            <a:picLocks noChangeAspect="1"/>
          </p:cNvPicPr>
          <p:nvPr/>
        </p:nvPicPr>
        <p:blipFill>
          <a:blip r:embed="rId4"/>
          <a:stretch>
            <a:fillRect/>
          </a:stretch>
        </p:blipFill>
        <p:spPr>
          <a:xfrm>
            <a:off x="0" y="-31531"/>
            <a:ext cx="14630400" cy="8230433"/>
          </a:xfrm>
          <a:prstGeom prst="rect">
            <a:avLst/>
          </a:prstGeom>
        </p:spPr>
      </p:pic>
      <p:sp>
        <p:nvSpPr>
          <p:cNvPr id="6" name="Text 2"/>
          <p:cNvSpPr/>
          <p:nvPr/>
        </p:nvSpPr>
        <p:spPr>
          <a:xfrm>
            <a:off x="977027" y="638056"/>
            <a:ext cx="7717393" cy="435173"/>
          </a:xfrm>
          <a:prstGeom prst="rect">
            <a:avLst/>
          </a:prstGeom>
          <a:noFill/>
          <a:ln/>
        </p:spPr>
        <p:txBody>
          <a:bodyPr wrap="none" rtlCol="0" anchor="t"/>
          <a:lstStyle/>
          <a:p>
            <a:pPr marL="0" indent="0">
              <a:lnSpc>
                <a:spcPts val="3426"/>
              </a:lnSpc>
              <a:buNone/>
            </a:pPr>
            <a:r>
              <a:rPr lang="en-US" sz="2741" b="1" dirty="0">
                <a:solidFill>
                  <a:srgbClr val="000000"/>
                </a:solidFill>
                <a:latin typeface="p22-mackinac-pro" pitchFamily="34" charset="0"/>
                <a:ea typeface="p22-mackinac-pro" pitchFamily="34" charset="-122"/>
                <a:cs typeface="p22-mackinac-pro" pitchFamily="34" charset="-120"/>
              </a:rPr>
              <a:t>Feature Importance for Random Forest Model</a:t>
            </a:r>
            <a:endParaRPr lang="en-US" sz="2741" dirty="0"/>
          </a:p>
        </p:txBody>
      </p:sp>
      <p:pic>
        <p:nvPicPr>
          <p:cNvPr id="7" name="Image 2" descr="preencoded.png"/>
          <p:cNvPicPr>
            <a:picLocks noChangeAspect="1"/>
          </p:cNvPicPr>
          <p:nvPr/>
        </p:nvPicPr>
        <p:blipFill>
          <a:blip r:embed="rId5"/>
          <a:stretch>
            <a:fillRect/>
          </a:stretch>
        </p:blipFill>
        <p:spPr>
          <a:xfrm>
            <a:off x="977027" y="1334214"/>
            <a:ext cx="8186618" cy="4512231"/>
          </a:xfrm>
          <a:prstGeom prst="rect">
            <a:avLst/>
          </a:prstGeom>
        </p:spPr>
      </p:pic>
      <p:sp>
        <p:nvSpPr>
          <p:cNvPr id="8" name="Text 3"/>
          <p:cNvSpPr/>
          <p:nvPr/>
        </p:nvSpPr>
        <p:spPr>
          <a:xfrm>
            <a:off x="977027" y="6107430"/>
            <a:ext cx="12676346" cy="1484948"/>
          </a:xfrm>
          <a:prstGeom prst="rect">
            <a:avLst/>
          </a:prstGeom>
          <a:noFill/>
          <a:ln/>
        </p:spPr>
        <p:txBody>
          <a:bodyPr wrap="square" rtlCol="0" anchor="t"/>
          <a:lstStyle/>
          <a:p>
            <a:pPr marL="0" indent="0">
              <a:lnSpc>
                <a:spcPts val="2924"/>
              </a:lnSpc>
              <a:buNone/>
            </a:pPr>
            <a:r>
              <a:rPr lang="en-US" sz="1827" dirty="0">
                <a:solidFill>
                  <a:srgbClr val="272525"/>
                </a:solidFill>
                <a:latin typeface="Eudoxus Sans" pitchFamily="34" charset="0"/>
                <a:ea typeface="Eudoxus Sans" pitchFamily="34" charset="-122"/>
                <a:cs typeface="Eudoxus Sans" pitchFamily="34" charset="-120"/>
              </a:rPr>
              <a:t>The bar chart shows the feature importance scores for the key attributes used in the Random Forest model. The most important features are xeg-bar and yeg-bar, followed by yvar-bar and xvar-bar. The least important features were the height, x-box and width, which could be because a lot of letters have similar heights and widths, except the very obvious cases like 'I'.</a:t>
            </a:r>
            <a:endParaRPr lang="en-US" sz="1827" dirty="0"/>
          </a:p>
        </p:txBody>
      </p:sp>
    </p:spTree>
  </p:cSld>
  <p:clrMapOvr>
    <a:masterClrMapping/>
  </p:clrMapOvr>
  <p:transition spd="slow">
    <p:pull dir="l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4630400" cy="8229600"/>
          </a:xfrm>
          <a:prstGeom prst="rect">
            <a:avLst/>
          </a:prstGeom>
        </p:spPr>
      </p:pic>
      <p:sp>
        <p:nvSpPr>
          <p:cNvPr id="4" name="Text 2"/>
          <p:cNvSpPr/>
          <p:nvPr/>
        </p:nvSpPr>
        <p:spPr>
          <a:xfrm>
            <a:off x="2370863" y="557046"/>
            <a:ext cx="8879681" cy="635556"/>
          </a:xfrm>
          <a:prstGeom prst="rect">
            <a:avLst/>
          </a:prstGeom>
          <a:noFill/>
          <a:ln/>
        </p:spPr>
        <p:txBody>
          <a:bodyPr wrap="none" rtlCol="0" anchor="t"/>
          <a:lstStyle/>
          <a:p>
            <a:pPr marL="0" indent="0">
              <a:lnSpc>
                <a:spcPts val="5005"/>
              </a:lnSpc>
              <a:buNone/>
            </a:pPr>
            <a:r>
              <a:rPr lang="en-US" sz="4004" b="1" dirty="0">
                <a:solidFill>
                  <a:srgbClr val="000000"/>
                </a:solidFill>
                <a:latin typeface="p22-mackinac-pro" pitchFamily="34" charset="0"/>
                <a:ea typeface="p22-mackinac-pro" pitchFamily="34" charset="-122"/>
                <a:cs typeface="p22-mackinac-pro" pitchFamily="34" charset="-120"/>
              </a:rPr>
              <a:t>Machine Learning Models Overview</a:t>
            </a:r>
            <a:endParaRPr lang="en-US" sz="4004" dirty="0"/>
          </a:p>
        </p:txBody>
      </p:sp>
      <p:graphicFrame>
        <p:nvGraphicFramePr>
          <p:cNvPr id="5" name="Table 4"/>
          <p:cNvGraphicFramePr>
            <a:graphicFrameLocks noGrp="1"/>
          </p:cNvGraphicFramePr>
          <p:nvPr>
            <p:extLst>
              <p:ext uri="{D42A27DB-BD31-4B8C-83A1-F6EECF244321}">
                <p14:modId xmlns:p14="http://schemas.microsoft.com/office/powerpoint/2010/main" val="4225726800"/>
              </p:ext>
            </p:extLst>
          </p:nvPr>
        </p:nvGraphicFramePr>
        <p:xfrm>
          <a:off x="1198179" y="1749648"/>
          <a:ext cx="10641724" cy="5990340"/>
        </p:xfrm>
        <a:graphic>
          <a:graphicData uri="http://schemas.openxmlformats.org/drawingml/2006/table">
            <a:tbl>
              <a:tblPr firstRow="1" bandRow="1">
                <a:tableStyleId>{5C22544A-7EE6-4342-B048-85BDC9FD1C3A}</a:tableStyleId>
              </a:tblPr>
              <a:tblGrid>
                <a:gridCol w="5320862">
                  <a:extLst>
                    <a:ext uri="{9D8B030D-6E8A-4147-A177-3AD203B41FA5}">
                      <a16:colId xmlns:a16="http://schemas.microsoft.com/office/drawing/2014/main" val="20000"/>
                    </a:ext>
                  </a:extLst>
                </a:gridCol>
                <a:gridCol w="5320862">
                  <a:extLst>
                    <a:ext uri="{9D8B030D-6E8A-4147-A177-3AD203B41FA5}">
                      <a16:colId xmlns:a16="http://schemas.microsoft.com/office/drawing/2014/main" val="20001"/>
                    </a:ext>
                  </a:extLst>
                </a:gridCol>
              </a:tblGrid>
              <a:tr h="599034">
                <a:tc>
                  <a:txBody>
                    <a:bodyPr/>
                    <a:lstStyle/>
                    <a:p>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Model</a:t>
                      </a:r>
                      <a:endParaRPr lang="en-GB" sz="2400" dirty="0">
                        <a:latin typeface="Arial Unicode MS" panose="020B0604020202020204" pitchFamily="34" charset="-128"/>
                        <a:ea typeface="Arial Unicode MS" panose="020B0604020202020204" pitchFamily="34" charset="-128"/>
                        <a:cs typeface="Arial Unicode MS" panose="020B0604020202020204" pitchFamily="34" charset="-128"/>
                      </a:endParaRPr>
                    </a:p>
                  </a:txBody>
                  <a:tcPr/>
                </a:tc>
                <a:tc>
                  <a:txBody>
                    <a:bodyPr/>
                    <a:lstStyle/>
                    <a:p>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Final Test Score</a:t>
                      </a:r>
                      <a:endParaRPr lang="en-GB" sz="2400" dirty="0">
                        <a:latin typeface="Arial Unicode MS" panose="020B0604020202020204" pitchFamily="34" charset="-128"/>
                        <a:ea typeface="Arial Unicode MS" panose="020B0604020202020204" pitchFamily="34" charset="-128"/>
                        <a:cs typeface="Arial Unicode MS" panose="020B0604020202020204" pitchFamily="34" charset="-128"/>
                      </a:endParaRPr>
                    </a:p>
                  </a:txBody>
                  <a:tcPr/>
                </a:tc>
                <a:extLst>
                  <a:ext uri="{0D108BD9-81ED-4DB2-BD59-A6C34878D82A}">
                    <a16:rowId xmlns:a16="http://schemas.microsoft.com/office/drawing/2014/main" val="10000"/>
                  </a:ext>
                </a:extLst>
              </a:tr>
              <a:tr h="599034">
                <a:tc>
                  <a:txBody>
                    <a:bodyPr/>
                    <a:lstStyle/>
                    <a:p>
                      <a:pPr marL="0" indent="0">
                        <a:lnSpc>
                          <a:spcPts val="2562"/>
                        </a:lnSpc>
                        <a:buNone/>
                      </a:pPr>
                      <a:r>
                        <a:rPr lang="en-US" sz="2000" dirty="0">
                          <a:solidFill>
                            <a:srgbClr val="272525"/>
                          </a:solidFill>
                          <a:latin typeface="Eudoxus Sans" pitchFamily="34" charset="0"/>
                          <a:ea typeface="Eudoxus Sans" pitchFamily="34" charset="-122"/>
                        </a:rPr>
                        <a:t>Logistic Regression with Polynomial Features</a:t>
                      </a:r>
                    </a:p>
                  </a:txBody>
                  <a:tcPr/>
                </a:tc>
                <a:tc>
                  <a:txBody>
                    <a:bodyPr/>
                    <a:lstStyle/>
                    <a:p>
                      <a:pPr marL="0" indent="0">
                        <a:lnSpc>
                          <a:spcPts val="2562"/>
                        </a:lnSpc>
                        <a:buNone/>
                      </a:pPr>
                      <a:r>
                        <a:rPr lang="en-US" sz="2000" dirty="0">
                          <a:solidFill>
                            <a:srgbClr val="272525"/>
                          </a:solidFill>
                          <a:latin typeface="Eudoxus Sans" pitchFamily="34" charset="0"/>
                          <a:ea typeface="Eudoxus Sans" pitchFamily="34" charset="-122"/>
                          <a:cs typeface="Eudoxus Sans" pitchFamily="34" charset="-120"/>
                        </a:rPr>
                        <a:t>0.855</a:t>
                      </a:r>
                      <a:endParaRPr lang="en-US" sz="2000" dirty="0"/>
                    </a:p>
                  </a:txBody>
                  <a:tcPr/>
                </a:tc>
                <a:extLst>
                  <a:ext uri="{0D108BD9-81ED-4DB2-BD59-A6C34878D82A}">
                    <a16:rowId xmlns:a16="http://schemas.microsoft.com/office/drawing/2014/main" val="10001"/>
                  </a:ext>
                </a:extLst>
              </a:tr>
              <a:tr h="599034">
                <a:tc>
                  <a:txBody>
                    <a:bodyPr/>
                    <a:lstStyle/>
                    <a:p>
                      <a:pPr marL="0" indent="0">
                        <a:lnSpc>
                          <a:spcPts val="2562"/>
                        </a:lnSpc>
                        <a:buNone/>
                      </a:pPr>
                      <a:r>
                        <a:rPr lang="en-US" sz="2000" dirty="0">
                          <a:solidFill>
                            <a:srgbClr val="272525"/>
                          </a:solidFill>
                          <a:latin typeface="Eudoxus Sans" pitchFamily="34" charset="0"/>
                          <a:ea typeface="Eudoxus Sans" pitchFamily="34" charset="-122"/>
                        </a:rPr>
                        <a:t>Decision Tree</a:t>
                      </a:r>
                      <a:endParaRPr lang="en-US" sz="2000" dirty="0"/>
                    </a:p>
                  </a:txBody>
                  <a:tcPr/>
                </a:tc>
                <a:tc>
                  <a:txBody>
                    <a:bodyPr/>
                    <a:lstStyle/>
                    <a:p>
                      <a:pPr marL="0" indent="0">
                        <a:lnSpc>
                          <a:spcPts val="2562"/>
                        </a:lnSpc>
                        <a:buNone/>
                      </a:pPr>
                      <a:r>
                        <a:rPr lang="en-US" sz="2000" dirty="0">
                          <a:solidFill>
                            <a:srgbClr val="272525"/>
                          </a:solidFill>
                          <a:latin typeface="Eudoxus Sans" pitchFamily="34" charset="0"/>
                          <a:ea typeface="Eudoxus Sans" pitchFamily="34" charset="-122"/>
                          <a:cs typeface="Eudoxus Sans" pitchFamily="34" charset="-120"/>
                        </a:rPr>
                        <a:t>0.884</a:t>
                      </a:r>
                      <a:endParaRPr lang="en-US" sz="2000" dirty="0"/>
                    </a:p>
                  </a:txBody>
                  <a:tcPr/>
                </a:tc>
                <a:extLst>
                  <a:ext uri="{0D108BD9-81ED-4DB2-BD59-A6C34878D82A}">
                    <a16:rowId xmlns:a16="http://schemas.microsoft.com/office/drawing/2014/main" val="10002"/>
                  </a:ext>
                </a:extLst>
              </a:tr>
              <a:tr h="599034">
                <a:tc>
                  <a:txBody>
                    <a:bodyPr/>
                    <a:lstStyle/>
                    <a:p>
                      <a:pPr marL="0" indent="0">
                        <a:lnSpc>
                          <a:spcPts val="2562"/>
                        </a:lnSpc>
                        <a:buNone/>
                      </a:pPr>
                      <a:r>
                        <a:rPr lang="en-US" sz="2000" dirty="0" err="1">
                          <a:solidFill>
                            <a:srgbClr val="272525"/>
                          </a:solidFill>
                          <a:latin typeface="Eudoxus Sans" pitchFamily="34" charset="0"/>
                          <a:ea typeface="Eudoxus Sans" pitchFamily="34" charset="-122"/>
                        </a:rPr>
                        <a:t>AdaBoost</a:t>
                      </a:r>
                      <a:r>
                        <a:rPr lang="en-US" sz="2000" dirty="0">
                          <a:solidFill>
                            <a:srgbClr val="272525"/>
                          </a:solidFill>
                          <a:latin typeface="Eudoxus Sans" pitchFamily="34" charset="0"/>
                          <a:ea typeface="Eudoxus Sans" pitchFamily="34" charset="-122"/>
                        </a:rPr>
                        <a:t> Classifier</a:t>
                      </a:r>
                      <a:endParaRPr lang="en-US" sz="2000" dirty="0"/>
                    </a:p>
                  </a:txBody>
                  <a:tcPr/>
                </a:tc>
                <a:tc>
                  <a:txBody>
                    <a:bodyPr/>
                    <a:lstStyle/>
                    <a:p>
                      <a:pPr marL="0" indent="0">
                        <a:lnSpc>
                          <a:spcPts val="2562"/>
                        </a:lnSpc>
                        <a:buNone/>
                      </a:pPr>
                      <a:r>
                        <a:rPr lang="en-US" sz="2000" dirty="0">
                          <a:solidFill>
                            <a:srgbClr val="272525"/>
                          </a:solidFill>
                          <a:latin typeface="Eudoxus Sans" pitchFamily="34" charset="0"/>
                          <a:ea typeface="Eudoxus Sans" pitchFamily="34" charset="-122"/>
                          <a:cs typeface="Eudoxus Sans" pitchFamily="34" charset="-120"/>
                        </a:rPr>
                        <a:t>0.946</a:t>
                      </a:r>
                      <a:endParaRPr lang="en-US" sz="2000" dirty="0"/>
                    </a:p>
                  </a:txBody>
                  <a:tcPr/>
                </a:tc>
                <a:extLst>
                  <a:ext uri="{0D108BD9-81ED-4DB2-BD59-A6C34878D82A}">
                    <a16:rowId xmlns:a16="http://schemas.microsoft.com/office/drawing/2014/main" val="10003"/>
                  </a:ext>
                </a:extLst>
              </a:tr>
              <a:tr h="599034">
                <a:tc>
                  <a:txBody>
                    <a:bodyPr/>
                    <a:lstStyle/>
                    <a:p>
                      <a:pPr marL="0" indent="0">
                        <a:lnSpc>
                          <a:spcPts val="2562"/>
                        </a:lnSpc>
                        <a:buNone/>
                      </a:pPr>
                      <a:r>
                        <a:rPr lang="en-US" sz="2000" dirty="0">
                          <a:solidFill>
                            <a:srgbClr val="272525"/>
                          </a:solidFill>
                          <a:latin typeface="Eudoxus Sans" pitchFamily="34" charset="0"/>
                          <a:ea typeface="Eudoxus Sans" pitchFamily="34" charset="-122"/>
                          <a:cs typeface="Eudoxus Sans" pitchFamily="34" charset="-120"/>
                        </a:rPr>
                        <a:t>KNN Classifier</a:t>
                      </a:r>
                      <a:endParaRPr lang="en-US" sz="2000" dirty="0"/>
                    </a:p>
                  </a:txBody>
                  <a:tcPr/>
                </a:tc>
                <a:tc>
                  <a:txBody>
                    <a:bodyPr/>
                    <a:lstStyle/>
                    <a:p>
                      <a:pPr marL="0" indent="0">
                        <a:lnSpc>
                          <a:spcPts val="2562"/>
                        </a:lnSpc>
                        <a:buNone/>
                      </a:pPr>
                      <a:r>
                        <a:rPr lang="en-US" sz="2000" dirty="0">
                          <a:solidFill>
                            <a:srgbClr val="272525"/>
                          </a:solidFill>
                          <a:latin typeface="Eudoxus Sans" pitchFamily="34" charset="0"/>
                          <a:ea typeface="Eudoxus Sans" pitchFamily="34" charset="-122"/>
                          <a:cs typeface="Eudoxus Sans" pitchFamily="34" charset="-120"/>
                        </a:rPr>
                        <a:t>0.96</a:t>
                      </a:r>
                      <a:endParaRPr lang="en-US" sz="2000" dirty="0"/>
                    </a:p>
                  </a:txBody>
                  <a:tcPr/>
                </a:tc>
                <a:extLst>
                  <a:ext uri="{0D108BD9-81ED-4DB2-BD59-A6C34878D82A}">
                    <a16:rowId xmlns:a16="http://schemas.microsoft.com/office/drawing/2014/main" val="10004"/>
                  </a:ext>
                </a:extLst>
              </a:tr>
              <a:tr h="599034">
                <a:tc>
                  <a:txBody>
                    <a:bodyPr/>
                    <a:lstStyle/>
                    <a:p>
                      <a:pPr marL="0" indent="0">
                        <a:lnSpc>
                          <a:spcPts val="2562"/>
                        </a:lnSpc>
                        <a:buNone/>
                      </a:pPr>
                      <a:r>
                        <a:rPr lang="en-US" sz="2000" dirty="0">
                          <a:solidFill>
                            <a:srgbClr val="272525"/>
                          </a:solidFill>
                          <a:latin typeface="Eudoxus Sans" pitchFamily="34" charset="0"/>
                          <a:ea typeface="Eudoxus Sans" pitchFamily="34" charset="-122"/>
                          <a:cs typeface="Eudoxus Sans" pitchFamily="34" charset="-120"/>
                        </a:rPr>
                        <a:t>KNN-Bagging Classifier</a:t>
                      </a:r>
                      <a:endParaRPr lang="en-US" sz="2000" dirty="0"/>
                    </a:p>
                  </a:txBody>
                  <a:tcPr/>
                </a:tc>
                <a:tc>
                  <a:txBody>
                    <a:bodyPr/>
                    <a:lstStyle/>
                    <a:p>
                      <a:pPr marL="0" indent="0">
                        <a:lnSpc>
                          <a:spcPts val="2562"/>
                        </a:lnSpc>
                        <a:buNone/>
                      </a:pPr>
                      <a:r>
                        <a:rPr lang="en-US" sz="2000" dirty="0">
                          <a:solidFill>
                            <a:srgbClr val="272525"/>
                          </a:solidFill>
                          <a:latin typeface="Eudoxus Sans" pitchFamily="34" charset="0"/>
                          <a:ea typeface="Eudoxus Sans" pitchFamily="34" charset="-122"/>
                          <a:cs typeface="Eudoxus Sans" pitchFamily="34" charset="-120"/>
                        </a:rPr>
                        <a:t>0.96</a:t>
                      </a:r>
                      <a:endParaRPr lang="en-US" sz="2000" dirty="0"/>
                    </a:p>
                  </a:txBody>
                  <a:tcPr/>
                </a:tc>
                <a:extLst>
                  <a:ext uri="{0D108BD9-81ED-4DB2-BD59-A6C34878D82A}">
                    <a16:rowId xmlns:a16="http://schemas.microsoft.com/office/drawing/2014/main" val="10005"/>
                  </a:ext>
                </a:extLst>
              </a:tr>
              <a:tr h="599034">
                <a:tc>
                  <a:txBody>
                    <a:bodyPr/>
                    <a:lstStyle/>
                    <a:p>
                      <a:pPr marL="0" indent="0">
                        <a:lnSpc>
                          <a:spcPts val="2562"/>
                        </a:lnSpc>
                        <a:buNone/>
                      </a:pPr>
                      <a:r>
                        <a:rPr lang="en-US" sz="2000" dirty="0">
                          <a:latin typeface="Eudoxus Sans"/>
                          <a:ea typeface="Eudoxus Sans"/>
                        </a:rPr>
                        <a:t>Histogram Gradient Boost Classifier</a:t>
                      </a:r>
                    </a:p>
                  </a:txBody>
                  <a:tcPr/>
                </a:tc>
                <a:tc>
                  <a:txBody>
                    <a:bodyPr/>
                    <a:lstStyle/>
                    <a:p>
                      <a:pPr marL="0" indent="0">
                        <a:lnSpc>
                          <a:spcPts val="2562"/>
                        </a:lnSpc>
                        <a:buNone/>
                      </a:pPr>
                      <a:r>
                        <a:rPr lang="en-US" sz="2000" dirty="0">
                          <a:solidFill>
                            <a:srgbClr val="272525"/>
                          </a:solidFill>
                          <a:latin typeface="Eudoxus Sans" pitchFamily="34" charset="0"/>
                          <a:ea typeface="Eudoxus Sans" pitchFamily="34" charset="-122"/>
                          <a:cs typeface="Eudoxus Sans" pitchFamily="34" charset="-120"/>
                        </a:rPr>
                        <a:t>0.965</a:t>
                      </a:r>
                      <a:endParaRPr lang="en-US" sz="2000" dirty="0"/>
                    </a:p>
                  </a:txBody>
                  <a:tcPr/>
                </a:tc>
                <a:extLst>
                  <a:ext uri="{0D108BD9-81ED-4DB2-BD59-A6C34878D82A}">
                    <a16:rowId xmlns:a16="http://schemas.microsoft.com/office/drawing/2014/main" val="10006"/>
                  </a:ext>
                </a:extLst>
              </a:tr>
              <a:tr h="599034">
                <a:tc>
                  <a:txBody>
                    <a:bodyPr/>
                    <a:lstStyle/>
                    <a:p>
                      <a:pPr marL="0" indent="0">
                        <a:lnSpc>
                          <a:spcPts val="2562"/>
                        </a:lnSpc>
                        <a:buNone/>
                      </a:pPr>
                      <a:r>
                        <a:rPr lang="en-US" sz="2000" dirty="0">
                          <a:solidFill>
                            <a:srgbClr val="272525"/>
                          </a:solidFill>
                          <a:latin typeface="Eudoxus Sans" pitchFamily="34" charset="0"/>
                          <a:ea typeface="Eudoxus Sans" pitchFamily="34" charset="-122"/>
                          <a:cs typeface="Eudoxus Sans" pitchFamily="34" charset="-120"/>
                        </a:rPr>
                        <a:t>Voting Classifier</a:t>
                      </a:r>
                      <a:endParaRPr lang="en-US" sz="2000" dirty="0"/>
                    </a:p>
                  </a:txBody>
                  <a:tcPr/>
                </a:tc>
                <a:tc>
                  <a:txBody>
                    <a:bodyPr/>
                    <a:lstStyle/>
                    <a:p>
                      <a:pPr marL="0" indent="0">
                        <a:lnSpc>
                          <a:spcPts val="2562"/>
                        </a:lnSpc>
                        <a:buNone/>
                      </a:pPr>
                      <a:r>
                        <a:rPr lang="en-US" sz="2000" dirty="0">
                          <a:solidFill>
                            <a:srgbClr val="272525"/>
                          </a:solidFill>
                          <a:latin typeface="Eudoxus Sans" pitchFamily="34" charset="0"/>
                          <a:ea typeface="Eudoxus Sans" pitchFamily="34" charset="-122"/>
                          <a:cs typeface="Eudoxus Sans" pitchFamily="34" charset="-120"/>
                        </a:rPr>
                        <a:t>0.097</a:t>
                      </a:r>
                      <a:endParaRPr lang="en-US" sz="2000" dirty="0"/>
                    </a:p>
                  </a:txBody>
                  <a:tcPr/>
                </a:tc>
                <a:extLst>
                  <a:ext uri="{0D108BD9-81ED-4DB2-BD59-A6C34878D82A}">
                    <a16:rowId xmlns:a16="http://schemas.microsoft.com/office/drawing/2014/main" val="10007"/>
                  </a:ext>
                </a:extLst>
              </a:tr>
              <a:tr h="599034">
                <a:tc>
                  <a:txBody>
                    <a:bodyPr/>
                    <a:lstStyle/>
                    <a:p>
                      <a:pPr marL="0" indent="0">
                        <a:lnSpc>
                          <a:spcPts val="2562"/>
                        </a:lnSpc>
                        <a:buNone/>
                      </a:pPr>
                      <a:r>
                        <a:rPr lang="en-US" sz="2000" dirty="0">
                          <a:solidFill>
                            <a:srgbClr val="272525"/>
                          </a:solidFill>
                          <a:latin typeface="Eudoxus Sans" pitchFamily="34" charset="0"/>
                          <a:ea typeface="Eudoxus Sans" pitchFamily="34" charset="-122"/>
                          <a:cs typeface="Eudoxus Sans" pitchFamily="34" charset="-120"/>
                        </a:rPr>
                        <a:t>Extra Trees </a:t>
                      </a:r>
                      <a:r>
                        <a:rPr lang="en-US" sz="2000" dirty="0" err="1">
                          <a:solidFill>
                            <a:srgbClr val="272525"/>
                          </a:solidFill>
                          <a:latin typeface="Eudoxus Sans" pitchFamily="34" charset="0"/>
                          <a:ea typeface="Eudoxus Sans" pitchFamily="34" charset="-122"/>
                          <a:cs typeface="Eudoxus Sans" pitchFamily="34" charset="-120"/>
                        </a:rPr>
                        <a:t>Clasifier</a:t>
                      </a:r>
                      <a:endParaRPr lang="en-US" sz="2000" dirty="0"/>
                    </a:p>
                  </a:txBody>
                  <a:tcPr/>
                </a:tc>
                <a:tc>
                  <a:txBody>
                    <a:bodyPr/>
                    <a:lstStyle/>
                    <a:p>
                      <a:pPr marL="0" indent="0">
                        <a:lnSpc>
                          <a:spcPts val="2562"/>
                        </a:lnSpc>
                        <a:buNone/>
                      </a:pPr>
                      <a:r>
                        <a:rPr lang="en-US" sz="2000" dirty="0">
                          <a:solidFill>
                            <a:srgbClr val="272525"/>
                          </a:solidFill>
                          <a:latin typeface="Eudoxus Sans" pitchFamily="34" charset="0"/>
                          <a:ea typeface="Eudoxus Sans" pitchFamily="34" charset="-122"/>
                          <a:cs typeface="Eudoxus Sans" pitchFamily="34" charset="-120"/>
                        </a:rPr>
                        <a:t>0.097</a:t>
                      </a:r>
                      <a:endParaRPr lang="en-US" sz="2000" dirty="0"/>
                    </a:p>
                  </a:txBody>
                  <a:tcPr/>
                </a:tc>
                <a:extLst>
                  <a:ext uri="{0D108BD9-81ED-4DB2-BD59-A6C34878D82A}">
                    <a16:rowId xmlns:a16="http://schemas.microsoft.com/office/drawing/2014/main" val="10008"/>
                  </a:ext>
                </a:extLst>
              </a:tr>
              <a:tr h="599034">
                <a:tc>
                  <a:txBody>
                    <a:bodyPr/>
                    <a:lstStyle/>
                    <a:p>
                      <a:pPr marL="0" indent="0">
                        <a:lnSpc>
                          <a:spcPts val="2562"/>
                        </a:lnSpc>
                        <a:buNone/>
                      </a:pPr>
                      <a:r>
                        <a:rPr lang="en-US" sz="2000" dirty="0">
                          <a:solidFill>
                            <a:srgbClr val="272525"/>
                          </a:solidFill>
                          <a:latin typeface="Eudoxus Sans" pitchFamily="34" charset="0"/>
                          <a:ea typeface="Eudoxus Sans" pitchFamily="34" charset="-122"/>
                          <a:cs typeface="Eudoxus Sans" pitchFamily="34" charset="-120"/>
                        </a:rPr>
                        <a:t>Random Forest Classifier </a:t>
                      </a:r>
                      <a:endParaRPr lang="en-US" sz="2000" dirty="0"/>
                    </a:p>
                  </a:txBody>
                  <a:tcPr/>
                </a:tc>
                <a:tc>
                  <a:txBody>
                    <a:bodyPr/>
                    <a:lstStyle/>
                    <a:p>
                      <a:pPr marL="0" indent="0">
                        <a:lnSpc>
                          <a:spcPts val="2562"/>
                        </a:lnSpc>
                        <a:buNone/>
                      </a:pPr>
                      <a:r>
                        <a:rPr lang="en-US" sz="2000" dirty="0">
                          <a:solidFill>
                            <a:srgbClr val="272525"/>
                          </a:solidFill>
                          <a:latin typeface="Eudoxus Sans" pitchFamily="34" charset="0"/>
                          <a:ea typeface="Eudoxus Sans" pitchFamily="34" charset="-122"/>
                          <a:cs typeface="Eudoxus Sans" pitchFamily="34" charset="-120"/>
                        </a:rPr>
                        <a:t>0.972</a:t>
                      </a:r>
                      <a:endParaRPr lang="en-US" sz="2000" dirty="0"/>
                    </a:p>
                  </a:txBody>
                  <a:tcPr/>
                </a:tc>
                <a:extLst>
                  <a:ext uri="{0D108BD9-81ED-4DB2-BD59-A6C34878D82A}">
                    <a16:rowId xmlns:a16="http://schemas.microsoft.com/office/drawing/2014/main" val="10009"/>
                  </a:ext>
                </a:extLst>
              </a:tr>
            </a:tbl>
          </a:graphicData>
        </a:graphic>
      </p:graphicFrame>
      <p:sp>
        <p:nvSpPr>
          <p:cNvPr id="6" name="Text 9"/>
          <p:cNvSpPr/>
          <p:nvPr/>
        </p:nvSpPr>
        <p:spPr>
          <a:xfrm>
            <a:off x="1785971" y="3307947"/>
            <a:ext cx="4255942" cy="584358"/>
          </a:xfrm>
          <a:prstGeom prst="rect">
            <a:avLst/>
          </a:prstGeom>
          <a:noFill/>
          <a:ln/>
        </p:spPr>
        <p:txBody>
          <a:bodyPr wrap="none" rtlCol="0" anchor="t"/>
          <a:lstStyle/>
          <a:p>
            <a:pPr marL="0" indent="0">
              <a:lnSpc>
                <a:spcPts val="2562"/>
              </a:lnSpc>
              <a:buNone/>
            </a:pPr>
            <a:endParaRPr lang="en-US" sz="1601" dirty="0">
              <a:solidFill>
                <a:srgbClr val="272525"/>
              </a:solidFill>
              <a:latin typeface="Eudoxus Sans" pitchFamily="34" charset="0"/>
              <a:ea typeface="Eudoxus Sans" pitchFamily="34" charset="-122"/>
            </a:endParaRPr>
          </a:p>
        </p:txBody>
      </p:sp>
    </p:spTree>
    <p:extLst>
      <p:ext uri="{BB962C8B-B14F-4D97-AF65-F5344CB8AC3E}">
        <p14:creationId xmlns:p14="http://schemas.microsoft.com/office/powerpoint/2010/main" val="3928595340"/>
      </p:ext>
    </p:extLst>
  </p:cSld>
  <p:clrMapOvr>
    <a:masterClrMapping/>
  </p:clrMapOvr>
  <p:transition spd="slow">
    <p:pull dir="lu"/>
  </p:transition>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713890" y="1506765"/>
            <a:ext cx="6022427" cy="646331"/>
          </a:xfrm>
          <a:prstGeom prst="rect">
            <a:avLst/>
          </a:prstGeom>
          <a:noFill/>
        </p:spPr>
        <p:txBody>
          <a:bodyPr wrap="square" rtlCol="0">
            <a:spAutoFit/>
          </a:bodyPr>
          <a:lstStyle/>
          <a:p>
            <a:r>
              <a:rPr lang="en-US" sz="3600" b="1" dirty="0">
                <a:latin typeface="p22-mackinac-pro"/>
              </a:rPr>
              <a:t>CONCLUSION</a:t>
            </a:r>
            <a:endParaRPr lang="en-GB" sz="3600" b="1" dirty="0">
              <a:latin typeface="p22-mackinac-pro"/>
            </a:endParaRPr>
          </a:p>
        </p:txBody>
      </p:sp>
      <p:sp>
        <p:nvSpPr>
          <p:cNvPr id="3" name="TextBox 2"/>
          <p:cNvSpPr txBox="1"/>
          <p:nvPr/>
        </p:nvSpPr>
        <p:spPr>
          <a:xfrm>
            <a:off x="1655379" y="2610296"/>
            <a:ext cx="10988566" cy="3785652"/>
          </a:xfrm>
          <a:prstGeom prst="rect">
            <a:avLst/>
          </a:prstGeom>
          <a:noFill/>
        </p:spPr>
        <p:txBody>
          <a:bodyPr wrap="square" rtlCol="0">
            <a:spAutoFit/>
          </a:bodyPr>
          <a:lstStyle/>
          <a:p>
            <a:r>
              <a:rPr lang="en-US" sz="2000" dirty="0">
                <a:latin typeface="Eudoxus Sans"/>
              </a:rPr>
              <a:t>After comparing performance, the results indicate that the Random Forest classifier outperforms the Voting Classifier in terms of overall performance. </a:t>
            </a:r>
          </a:p>
          <a:p>
            <a:endParaRPr lang="en-US" sz="2000" dirty="0">
              <a:latin typeface="Eudoxus Sans"/>
            </a:endParaRPr>
          </a:p>
          <a:p>
            <a:r>
              <a:rPr lang="en-US" sz="2000" dirty="0">
                <a:latin typeface="Eudoxus Sans"/>
              </a:rPr>
              <a:t>Analysis of the learning curves further reinforced our findings since the validation score for the Voting Classifier plateaued at a training size of approximately 10,000 samples, suggesting that it reached its maximum learning capacity early and could not significantly improve with additional data. In contrast, the Random Forest classifier's validation score continued to rise with increasing training size, indicating that it can benefit from more data and has not yet converged.</a:t>
            </a:r>
          </a:p>
          <a:p>
            <a:endParaRPr lang="en-US" sz="2000" dirty="0">
              <a:latin typeface="Eudoxus Sans"/>
            </a:endParaRPr>
          </a:p>
          <a:p>
            <a:r>
              <a:rPr lang="en-US" sz="2000" dirty="0">
                <a:latin typeface="Eudoxus Sans"/>
              </a:rPr>
              <a:t>Given these observations, I would recommend the Random Forest classifier for this dataset. This model's capacity to improve with more data also suggests its potential for further enhancement as additional training samples become available.</a:t>
            </a:r>
            <a:endParaRPr lang="en-GB" sz="2000" dirty="0">
              <a:latin typeface="Eudoxus Sans"/>
            </a:endParaRPr>
          </a:p>
        </p:txBody>
      </p:sp>
    </p:spTree>
    <p:extLst>
      <p:ext uri="{BB962C8B-B14F-4D97-AF65-F5344CB8AC3E}">
        <p14:creationId xmlns:p14="http://schemas.microsoft.com/office/powerpoint/2010/main" val="267496511"/>
      </p:ext>
    </p:extLst>
  </p:cSld>
  <p:clrMapOvr>
    <a:masterClrMapping/>
  </p:clrMapOvr>
  <p:transition spd="slow">
    <p:pull dir="lu"/>
  </p:transition>
</p:sld>
</file>

<file path=ppt/slides/slide25.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31531"/>
            <a:ext cx="14630400" cy="8229600"/>
          </a:xfrm>
          <a:prstGeom prst="rect">
            <a:avLst/>
          </a:prstGeom>
        </p:spPr>
      </p:pic>
      <p:sp>
        <p:nvSpPr>
          <p:cNvPr id="5" name="Text 1"/>
          <p:cNvSpPr/>
          <p:nvPr/>
        </p:nvSpPr>
        <p:spPr>
          <a:xfrm>
            <a:off x="3019901" y="3621485"/>
            <a:ext cx="8590598" cy="923568"/>
          </a:xfrm>
          <a:prstGeom prst="rect">
            <a:avLst/>
          </a:prstGeom>
          <a:noFill/>
          <a:ln/>
        </p:spPr>
        <p:txBody>
          <a:bodyPr wrap="none" rtlCol="0" anchor="t"/>
          <a:lstStyle/>
          <a:p>
            <a:pPr marL="0" indent="0">
              <a:lnSpc>
                <a:spcPts val="7272"/>
              </a:lnSpc>
              <a:buNone/>
            </a:pPr>
            <a:r>
              <a:rPr lang="en-US" sz="5818" b="1" dirty="0">
                <a:solidFill>
                  <a:srgbClr val="000000"/>
                </a:solidFill>
                <a:latin typeface="p22-mackinac-pro" pitchFamily="34" charset="0"/>
                <a:ea typeface="p22-mackinac-pro" pitchFamily="34" charset="-122"/>
                <a:cs typeface="p22-mackinac-pro" pitchFamily="34" charset="-120"/>
              </a:rPr>
              <a:t>Thank you for listening </a:t>
            </a:r>
            <a:endParaRPr lang="en-US" sz="5818" dirty="0"/>
          </a:p>
        </p:txBody>
      </p:sp>
      <p:sp>
        <p:nvSpPr>
          <p:cNvPr id="6" name="Text 2"/>
          <p:cNvSpPr/>
          <p:nvPr/>
        </p:nvSpPr>
        <p:spPr>
          <a:xfrm>
            <a:off x="10056376" y="7541038"/>
            <a:ext cx="4323874" cy="401479"/>
          </a:xfrm>
          <a:prstGeom prst="rect">
            <a:avLst/>
          </a:prstGeom>
          <a:noFill/>
          <a:ln/>
        </p:spPr>
        <p:txBody>
          <a:bodyPr wrap="none" rtlCol="0" anchor="t"/>
          <a:lstStyle/>
          <a:p>
            <a:pPr marL="0" indent="0">
              <a:lnSpc>
                <a:spcPts val="3162"/>
              </a:lnSpc>
              <a:buNone/>
            </a:pPr>
            <a:r>
              <a:rPr lang="en-US" sz="2530" b="1" dirty="0">
                <a:solidFill>
                  <a:srgbClr val="000000"/>
                </a:solidFill>
                <a:latin typeface="p22-mackinac-pro" pitchFamily="34" charset="0"/>
                <a:ea typeface="p22-mackinac-pro" pitchFamily="34" charset="-122"/>
                <a:cs typeface="p22-mackinac-pro" pitchFamily="34" charset="-120"/>
              </a:rPr>
              <a:t>By : Beatrice Nhyira Nyarko</a:t>
            </a:r>
            <a:endParaRPr lang="en-US" sz="2530" dirty="0"/>
          </a:p>
        </p:txBody>
      </p:sp>
    </p:spTree>
  </p:cSld>
  <p:clrMapOvr>
    <a:masterClrMapping/>
  </p:clrMapOvr>
  <p:transition spd="slow">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90657355"/>
              </p:ext>
            </p:extLst>
          </p:nvPr>
        </p:nvGraphicFramePr>
        <p:xfrm>
          <a:off x="404648" y="1352331"/>
          <a:ext cx="9543393" cy="6136288"/>
        </p:xfrm>
        <a:graphic>
          <a:graphicData uri="http://schemas.openxmlformats.org/drawingml/2006/table">
            <a:tbl>
              <a:tblPr firstRow="1" bandRow="1">
                <a:tableStyleId>{5C22544A-7EE6-4342-B048-85BDC9FD1C3A}</a:tableStyleId>
              </a:tblPr>
              <a:tblGrid>
                <a:gridCol w="1783985">
                  <a:extLst>
                    <a:ext uri="{9D8B030D-6E8A-4147-A177-3AD203B41FA5}">
                      <a16:colId xmlns:a16="http://schemas.microsoft.com/office/drawing/2014/main" val="20000"/>
                    </a:ext>
                  </a:extLst>
                </a:gridCol>
                <a:gridCol w="7759408">
                  <a:extLst>
                    <a:ext uri="{9D8B030D-6E8A-4147-A177-3AD203B41FA5}">
                      <a16:colId xmlns:a16="http://schemas.microsoft.com/office/drawing/2014/main" val="20001"/>
                    </a:ext>
                  </a:extLst>
                </a:gridCol>
              </a:tblGrid>
              <a:tr h="383518">
                <a:tc>
                  <a:txBody>
                    <a:bodyPr/>
                    <a:lstStyle/>
                    <a:p>
                      <a:r>
                        <a:rPr lang="en-US" dirty="0"/>
                        <a:t>Attribute</a:t>
                      </a:r>
                      <a:endParaRPr lang="en-GB" dirty="0"/>
                    </a:p>
                  </a:txBody>
                  <a:tcPr/>
                </a:tc>
                <a:tc>
                  <a:txBody>
                    <a:bodyPr/>
                    <a:lstStyle/>
                    <a:p>
                      <a:r>
                        <a:rPr lang="en-US" dirty="0"/>
                        <a:t>Meaning</a:t>
                      </a:r>
                      <a:endParaRPr lang="en-GB" dirty="0"/>
                    </a:p>
                  </a:txBody>
                  <a:tcPr/>
                </a:tc>
                <a:extLst>
                  <a:ext uri="{0D108BD9-81ED-4DB2-BD59-A6C34878D82A}">
                    <a16:rowId xmlns:a16="http://schemas.microsoft.com/office/drawing/2014/main" val="10000"/>
                  </a:ext>
                </a:extLst>
              </a:tr>
              <a:tr h="383518">
                <a:tc>
                  <a:txBody>
                    <a:bodyPr/>
                    <a:lstStyle/>
                    <a:p>
                      <a:r>
                        <a:rPr lang="en-US" dirty="0"/>
                        <a:t>x-box</a:t>
                      </a:r>
                      <a:endParaRPr lang="en-GB" dirty="0"/>
                    </a:p>
                  </a:txBody>
                  <a:tcPr/>
                </a:tc>
                <a:tc>
                  <a:txBody>
                    <a:bodyPr/>
                    <a:lstStyle/>
                    <a:p>
                      <a:r>
                        <a:rPr lang="en-US" dirty="0"/>
                        <a:t>Horizontal position of letter</a:t>
                      </a:r>
                      <a:endParaRPr lang="en-GB" dirty="0"/>
                    </a:p>
                  </a:txBody>
                  <a:tcPr/>
                </a:tc>
                <a:extLst>
                  <a:ext uri="{0D108BD9-81ED-4DB2-BD59-A6C34878D82A}">
                    <a16:rowId xmlns:a16="http://schemas.microsoft.com/office/drawing/2014/main" val="10001"/>
                  </a:ext>
                </a:extLst>
              </a:tr>
              <a:tr h="383518">
                <a:tc>
                  <a:txBody>
                    <a:bodyPr/>
                    <a:lstStyle/>
                    <a:p>
                      <a:r>
                        <a:rPr lang="en-US" dirty="0"/>
                        <a:t>y-box</a:t>
                      </a:r>
                      <a:endParaRPr lang="en-GB" dirty="0"/>
                    </a:p>
                  </a:txBody>
                  <a:tcPr/>
                </a:tc>
                <a:tc>
                  <a:txBody>
                    <a:bodyPr/>
                    <a:lstStyle/>
                    <a:p>
                      <a:r>
                        <a:rPr lang="en-US" dirty="0"/>
                        <a:t>Vertical position of letter</a:t>
                      </a:r>
                      <a:endParaRPr lang="en-GB" dirty="0"/>
                    </a:p>
                  </a:txBody>
                  <a:tcPr/>
                </a:tc>
                <a:extLst>
                  <a:ext uri="{0D108BD9-81ED-4DB2-BD59-A6C34878D82A}">
                    <a16:rowId xmlns:a16="http://schemas.microsoft.com/office/drawing/2014/main" val="10002"/>
                  </a:ext>
                </a:extLst>
              </a:tr>
              <a:tr h="383518">
                <a:tc>
                  <a:txBody>
                    <a:bodyPr/>
                    <a:lstStyle/>
                    <a:p>
                      <a:r>
                        <a:rPr lang="en-US" dirty="0"/>
                        <a:t>width</a:t>
                      </a:r>
                      <a:endParaRPr lang="en-GB" dirty="0"/>
                    </a:p>
                  </a:txBody>
                  <a:tcPr/>
                </a:tc>
                <a:tc>
                  <a:txBody>
                    <a:bodyPr/>
                    <a:lstStyle/>
                    <a:p>
                      <a:r>
                        <a:rPr lang="en-US" dirty="0"/>
                        <a:t>Width of letter</a:t>
                      </a:r>
                      <a:endParaRPr lang="en-GB" dirty="0"/>
                    </a:p>
                  </a:txBody>
                  <a:tcPr/>
                </a:tc>
                <a:extLst>
                  <a:ext uri="{0D108BD9-81ED-4DB2-BD59-A6C34878D82A}">
                    <a16:rowId xmlns:a16="http://schemas.microsoft.com/office/drawing/2014/main" val="10003"/>
                  </a:ext>
                </a:extLst>
              </a:tr>
              <a:tr h="383518">
                <a:tc>
                  <a:txBody>
                    <a:bodyPr/>
                    <a:lstStyle/>
                    <a:p>
                      <a:r>
                        <a:rPr lang="en-US" dirty="0"/>
                        <a:t>height</a:t>
                      </a:r>
                      <a:endParaRPr lang="en-GB" dirty="0"/>
                    </a:p>
                  </a:txBody>
                  <a:tcPr/>
                </a:tc>
                <a:tc>
                  <a:txBody>
                    <a:bodyPr/>
                    <a:lstStyle/>
                    <a:p>
                      <a:r>
                        <a:rPr lang="en-US" dirty="0"/>
                        <a:t>Height of letter</a:t>
                      </a:r>
                      <a:endParaRPr lang="en-GB" dirty="0"/>
                    </a:p>
                  </a:txBody>
                  <a:tcPr/>
                </a:tc>
                <a:extLst>
                  <a:ext uri="{0D108BD9-81ED-4DB2-BD59-A6C34878D82A}">
                    <a16:rowId xmlns:a16="http://schemas.microsoft.com/office/drawing/2014/main" val="10004"/>
                  </a:ext>
                </a:extLst>
              </a:tr>
              <a:tr h="383518">
                <a:tc>
                  <a:txBody>
                    <a:bodyPr/>
                    <a:lstStyle/>
                    <a:p>
                      <a:r>
                        <a:rPr lang="en-US" dirty="0"/>
                        <a:t>x-on-bar</a:t>
                      </a:r>
                      <a:endParaRPr lang="en-GB" dirty="0"/>
                    </a:p>
                  </a:txBody>
                  <a:tcPr>
                    <a:solidFill>
                      <a:schemeClr val="accent1">
                        <a:tint val="40000"/>
                      </a:schemeClr>
                    </a:solidFill>
                  </a:tcPr>
                </a:tc>
                <a:tc>
                  <a:txBody>
                    <a:bodyPr/>
                    <a:lstStyle/>
                    <a:p>
                      <a:r>
                        <a:rPr lang="en-US" dirty="0"/>
                        <a:t>Mean</a:t>
                      </a:r>
                      <a:r>
                        <a:rPr lang="en-US" baseline="0" dirty="0"/>
                        <a:t> position of on pixels horizontally</a:t>
                      </a:r>
                      <a:endParaRPr lang="en-GB" dirty="0"/>
                    </a:p>
                  </a:txBody>
                  <a:tcPr/>
                </a:tc>
                <a:extLst>
                  <a:ext uri="{0D108BD9-81ED-4DB2-BD59-A6C34878D82A}">
                    <a16:rowId xmlns:a16="http://schemas.microsoft.com/office/drawing/2014/main" val="10005"/>
                  </a:ext>
                </a:extLst>
              </a:tr>
              <a:tr h="383518">
                <a:tc>
                  <a:txBody>
                    <a:bodyPr/>
                    <a:lstStyle/>
                    <a:p>
                      <a:r>
                        <a:rPr lang="en-US" dirty="0"/>
                        <a:t>y-on-bar</a:t>
                      </a:r>
                      <a:endParaRPr lang="en-GB" dirty="0"/>
                    </a:p>
                  </a:txBody>
                  <a:tcPr/>
                </a:tc>
                <a:tc>
                  <a:txBody>
                    <a:bodyPr/>
                    <a:lstStyle/>
                    <a:p>
                      <a:r>
                        <a:rPr lang="en-US" dirty="0"/>
                        <a:t>Mean</a:t>
                      </a:r>
                      <a:r>
                        <a:rPr lang="en-US" baseline="0" dirty="0"/>
                        <a:t> position of on pixels vertically</a:t>
                      </a:r>
                      <a:endParaRPr lang="en-GB" dirty="0"/>
                    </a:p>
                  </a:txBody>
                  <a:tcPr/>
                </a:tc>
                <a:extLst>
                  <a:ext uri="{0D108BD9-81ED-4DB2-BD59-A6C34878D82A}">
                    <a16:rowId xmlns:a16="http://schemas.microsoft.com/office/drawing/2014/main" val="10006"/>
                  </a:ext>
                </a:extLst>
              </a:tr>
              <a:tr h="383518">
                <a:tc>
                  <a:txBody>
                    <a:bodyPr/>
                    <a:lstStyle/>
                    <a:p>
                      <a:r>
                        <a:rPr lang="en-US" dirty="0" err="1"/>
                        <a:t>xvar</a:t>
                      </a:r>
                      <a:r>
                        <a:rPr lang="en-US" dirty="0"/>
                        <a:t>-bar</a:t>
                      </a:r>
                      <a:endParaRPr lang="en-GB" dirty="0"/>
                    </a:p>
                  </a:txBody>
                  <a:tcPr/>
                </a:tc>
                <a:tc>
                  <a:txBody>
                    <a:bodyPr/>
                    <a:lstStyle/>
                    <a:p>
                      <a:r>
                        <a:rPr lang="en-US" dirty="0"/>
                        <a:t>Horizontal spread of on pixels</a:t>
                      </a:r>
                      <a:r>
                        <a:rPr lang="en-US" baseline="0" dirty="0"/>
                        <a:t> from the mean</a:t>
                      </a:r>
                      <a:endParaRPr lang="en-GB" dirty="0"/>
                    </a:p>
                  </a:txBody>
                  <a:tcPr/>
                </a:tc>
                <a:extLst>
                  <a:ext uri="{0D108BD9-81ED-4DB2-BD59-A6C34878D82A}">
                    <a16:rowId xmlns:a16="http://schemas.microsoft.com/office/drawing/2014/main" val="10007"/>
                  </a:ext>
                </a:extLst>
              </a:tr>
              <a:tr h="383518">
                <a:tc>
                  <a:txBody>
                    <a:bodyPr/>
                    <a:lstStyle/>
                    <a:p>
                      <a:r>
                        <a:rPr lang="en-US" dirty="0" err="1"/>
                        <a:t>yvar</a:t>
                      </a:r>
                      <a:r>
                        <a:rPr lang="en-US" dirty="0"/>
                        <a:t>-bar</a:t>
                      </a:r>
                      <a:endParaRPr lang="en-GB" dirty="0"/>
                    </a:p>
                  </a:txBody>
                  <a:tcPr/>
                </a:tc>
                <a:tc>
                  <a:txBody>
                    <a:bodyPr/>
                    <a:lstStyle/>
                    <a:p>
                      <a:r>
                        <a:rPr lang="en-US" dirty="0"/>
                        <a:t>Vertical spread of on pixels</a:t>
                      </a:r>
                      <a:r>
                        <a:rPr lang="en-US" baseline="0" dirty="0"/>
                        <a:t> from the mean</a:t>
                      </a:r>
                      <a:endParaRPr lang="en-GB" dirty="0"/>
                    </a:p>
                  </a:txBody>
                  <a:tcPr/>
                </a:tc>
                <a:extLst>
                  <a:ext uri="{0D108BD9-81ED-4DB2-BD59-A6C34878D82A}">
                    <a16:rowId xmlns:a16="http://schemas.microsoft.com/office/drawing/2014/main" val="10008"/>
                  </a:ext>
                </a:extLst>
              </a:tr>
              <a:tr h="383518">
                <a:tc>
                  <a:txBody>
                    <a:bodyPr/>
                    <a:lstStyle/>
                    <a:p>
                      <a:r>
                        <a:rPr lang="en-US" dirty="0" err="1"/>
                        <a:t>xeg</a:t>
                      </a:r>
                      <a:r>
                        <a:rPr lang="en-US" dirty="0"/>
                        <a:t>-bar</a:t>
                      </a:r>
                      <a:endParaRPr lang="en-GB" dirty="0"/>
                    </a:p>
                  </a:txBody>
                  <a:tcPr/>
                </a:tc>
                <a:tc>
                  <a:txBody>
                    <a:bodyPr/>
                    <a:lstStyle/>
                    <a:p>
                      <a:r>
                        <a:rPr lang="en-US" dirty="0"/>
                        <a:t>Mean edge count of on-pixel boxes from left to right</a:t>
                      </a:r>
                      <a:endParaRPr lang="en-GB" dirty="0"/>
                    </a:p>
                  </a:txBody>
                  <a:tcPr/>
                </a:tc>
                <a:extLst>
                  <a:ext uri="{0D108BD9-81ED-4DB2-BD59-A6C34878D82A}">
                    <a16:rowId xmlns:a16="http://schemas.microsoft.com/office/drawing/2014/main" val="10009"/>
                  </a:ext>
                </a:extLst>
              </a:tr>
              <a:tr h="383518">
                <a:tc>
                  <a:txBody>
                    <a:bodyPr/>
                    <a:lstStyle/>
                    <a:p>
                      <a:r>
                        <a:rPr lang="en-US" dirty="0" err="1"/>
                        <a:t>yeg</a:t>
                      </a:r>
                      <a:r>
                        <a:rPr lang="en-US" dirty="0"/>
                        <a:t>-bar</a:t>
                      </a:r>
                      <a:endParaRPr lang="en-GB" dirty="0"/>
                    </a:p>
                  </a:txBody>
                  <a:tcPr/>
                </a:tc>
                <a:tc>
                  <a:txBody>
                    <a:bodyPr/>
                    <a:lstStyle/>
                    <a:p>
                      <a:r>
                        <a:rPr lang="en-US" dirty="0"/>
                        <a:t>Mean edge count of on-pixel boxes from top to bottom</a:t>
                      </a:r>
                      <a:endParaRPr lang="en-GB" dirty="0"/>
                    </a:p>
                  </a:txBody>
                  <a:tcPr/>
                </a:tc>
                <a:extLst>
                  <a:ext uri="{0D108BD9-81ED-4DB2-BD59-A6C34878D82A}">
                    <a16:rowId xmlns:a16="http://schemas.microsoft.com/office/drawing/2014/main" val="10010"/>
                  </a:ext>
                </a:extLst>
              </a:tr>
              <a:tr h="383518">
                <a:tc>
                  <a:txBody>
                    <a:bodyPr/>
                    <a:lstStyle/>
                    <a:p>
                      <a:r>
                        <a:rPr lang="en-US" dirty="0" err="1"/>
                        <a:t>xegy-corr</a:t>
                      </a:r>
                      <a:endParaRPr lang="en-GB" dirty="0"/>
                    </a:p>
                  </a:txBody>
                  <a:tcPr/>
                </a:tc>
                <a:tc>
                  <a:txBody>
                    <a:bodyPr/>
                    <a:lstStyle/>
                    <a:p>
                      <a:r>
                        <a:rPr lang="en-US" dirty="0"/>
                        <a:t>Correlation of x edge count with y-on-bar</a:t>
                      </a:r>
                      <a:endParaRPr lang="en-GB" dirty="0"/>
                    </a:p>
                  </a:txBody>
                  <a:tcPr/>
                </a:tc>
                <a:extLst>
                  <a:ext uri="{0D108BD9-81ED-4DB2-BD59-A6C34878D82A}">
                    <a16:rowId xmlns:a16="http://schemas.microsoft.com/office/drawing/2014/main" val="10011"/>
                  </a:ext>
                </a:extLst>
              </a:tr>
              <a:tr h="383518">
                <a:tc>
                  <a:txBody>
                    <a:bodyPr/>
                    <a:lstStyle/>
                    <a:p>
                      <a:r>
                        <a:rPr lang="en-US" dirty="0" err="1"/>
                        <a:t>yegx-corr</a:t>
                      </a:r>
                      <a:endParaRPr lang="en-GB" dirty="0"/>
                    </a:p>
                  </a:txBody>
                  <a:tcPr/>
                </a:tc>
                <a:tc>
                  <a:txBody>
                    <a:bodyPr/>
                    <a:lstStyle/>
                    <a:p>
                      <a:r>
                        <a:rPr lang="en-US" dirty="0"/>
                        <a:t>Correlation of y edge count with x-on-bar</a:t>
                      </a:r>
                      <a:endParaRPr lang="en-GB" dirty="0"/>
                    </a:p>
                  </a:txBody>
                  <a:tcPr/>
                </a:tc>
                <a:extLst>
                  <a:ext uri="{0D108BD9-81ED-4DB2-BD59-A6C34878D82A}">
                    <a16:rowId xmlns:a16="http://schemas.microsoft.com/office/drawing/2014/main" val="10012"/>
                  </a:ext>
                </a:extLst>
              </a:tr>
              <a:tr h="383518">
                <a:tc>
                  <a:txBody>
                    <a:bodyPr/>
                    <a:lstStyle/>
                    <a:p>
                      <a:r>
                        <a:rPr lang="en-US" dirty="0" err="1"/>
                        <a:t>xy</a:t>
                      </a:r>
                      <a:r>
                        <a:rPr lang="en-US" dirty="0"/>
                        <a:t>-</a:t>
                      </a:r>
                      <a:r>
                        <a:rPr lang="en-US" dirty="0" err="1"/>
                        <a:t>corr</a:t>
                      </a:r>
                      <a:r>
                        <a:rPr lang="en-US" dirty="0"/>
                        <a:t>-bar</a:t>
                      </a:r>
                      <a:endParaRPr lang="en-GB" dirty="0"/>
                    </a:p>
                  </a:txBody>
                  <a:tcPr/>
                </a:tc>
                <a:tc>
                  <a:txBody>
                    <a:bodyPr/>
                    <a:lstStyle/>
                    <a:p>
                      <a:r>
                        <a:rPr lang="en-US" dirty="0"/>
                        <a:t>Mean of x-y correlation of on-pixels</a:t>
                      </a:r>
                      <a:r>
                        <a:rPr lang="en-US" baseline="0" dirty="0"/>
                        <a:t> </a:t>
                      </a:r>
                      <a:endParaRPr lang="en-GB" dirty="0"/>
                    </a:p>
                  </a:txBody>
                  <a:tcPr/>
                </a:tc>
                <a:extLst>
                  <a:ext uri="{0D108BD9-81ED-4DB2-BD59-A6C34878D82A}">
                    <a16:rowId xmlns:a16="http://schemas.microsoft.com/office/drawing/2014/main" val="10013"/>
                  </a:ext>
                </a:extLst>
              </a:tr>
              <a:tr h="383518">
                <a:tc>
                  <a:txBody>
                    <a:bodyPr/>
                    <a:lstStyle/>
                    <a:p>
                      <a:r>
                        <a:rPr lang="en-US" dirty="0" err="1"/>
                        <a:t>onpix</a:t>
                      </a:r>
                      <a:endParaRPr lang="en-GB" dirty="0"/>
                    </a:p>
                  </a:txBody>
                  <a:tcPr/>
                </a:tc>
                <a:tc>
                  <a:txBody>
                    <a:bodyPr/>
                    <a:lstStyle/>
                    <a:p>
                      <a:r>
                        <a:rPr lang="en-US" dirty="0"/>
                        <a:t>Total number of on pixels in a box</a:t>
                      </a:r>
                      <a:endParaRPr lang="en-GB" dirty="0"/>
                    </a:p>
                  </a:txBody>
                  <a:tcPr/>
                </a:tc>
                <a:extLst>
                  <a:ext uri="{0D108BD9-81ED-4DB2-BD59-A6C34878D82A}">
                    <a16:rowId xmlns:a16="http://schemas.microsoft.com/office/drawing/2014/main" val="10014"/>
                  </a:ext>
                </a:extLst>
              </a:tr>
              <a:tr h="383518">
                <a:tc>
                  <a:txBody>
                    <a:bodyPr/>
                    <a:lstStyle/>
                    <a:p>
                      <a:r>
                        <a:rPr lang="en-US" dirty="0"/>
                        <a:t>letter</a:t>
                      </a:r>
                      <a:endParaRPr lang="en-GB" dirty="0"/>
                    </a:p>
                  </a:txBody>
                  <a:tcPr/>
                </a:tc>
                <a:tc>
                  <a:txBody>
                    <a:bodyPr/>
                    <a:lstStyle/>
                    <a:p>
                      <a:r>
                        <a:rPr lang="en-US" dirty="0"/>
                        <a:t>The</a:t>
                      </a:r>
                      <a:r>
                        <a:rPr lang="en-US" baseline="0" dirty="0"/>
                        <a:t> letter of the alphabet corresponding to the sample</a:t>
                      </a:r>
                      <a:endParaRPr lang="en-GB" dirty="0"/>
                    </a:p>
                  </a:txBody>
                  <a:tcPr/>
                </a:tc>
                <a:extLst>
                  <a:ext uri="{0D108BD9-81ED-4DB2-BD59-A6C34878D82A}">
                    <a16:rowId xmlns:a16="http://schemas.microsoft.com/office/drawing/2014/main" val="10015"/>
                  </a:ext>
                </a:extLst>
              </a:tr>
            </a:tbl>
          </a:graphicData>
        </a:graphic>
      </p:graphicFrame>
      <p:sp>
        <p:nvSpPr>
          <p:cNvPr id="4" name="TextBox 3"/>
          <p:cNvSpPr txBox="1"/>
          <p:nvPr/>
        </p:nvSpPr>
        <p:spPr>
          <a:xfrm>
            <a:off x="2159876" y="478863"/>
            <a:ext cx="9758855" cy="920765"/>
          </a:xfrm>
          <a:prstGeom prst="rect">
            <a:avLst/>
          </a:prstGeom>
          <a:noFill/>
        </p:spPr>
        <p:txBody>
          <a:bodyPr wrap="square" rtlCol="0">
            <a:spAutoFit/>
          </a:bodyPr>
          <a:lstStyle/>
          <a:p>
            <a:pPr lvl="0" algn="ctr">
              <a:lnSpc>
                <a:spcPts val="4253"/>
              </a:lnSpc>
            </a:pPr>
            <a:r>
              <a:rPr lang="en-US" sz="4400" b="1" dirty="0">
                <a:solidFill>
                  <a:srgbClr val="000000"/>
                </a:solidFill>
                <a:latin typeface="p22-mackinac-pro" pitchFamily="34" charset="0"/>
                <a:ea typeface="p22-mackinac-pro" pitchFamily="34" charset="-122"/>
                <a:cs typeface="p22-mackinac-pro" pitchFamily="34" charset="-120"/>
              </a:rPr>
              <a:t>The Attributes </a:t>
            </a:r>
            <a:endParaRPr lang="en-US" sz="4400" dirty="0">
              <a:solidFill>
                <a:prstClr val="black"/>
              </a:solidFill>
            </a:endParaRPr>
          </a:p>
          <a:p>
            <a:endParaRPr lang="en-GB"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25499" r="49910" b="48892"/>
          <a:stretch/>
        </p:blipFill>
        <p:spPr>
          <a:xfrm>
            <a:off x="11038678" y="1847683"/>
            <a:ext cx="2109763" cy="239428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48863" r="25547" b="50291"/>
          <a:stretch/>
        </p:blipFill>
        <p:spPr>
          <a:xfrm>
            <a:off x="11038678" y="4690018"/>
            <a:ext cx="2109763" cy="2237884"/>
          </a:xfrm>
          <a:prstGeom prst="rect">
            <a:avLst/>
          </a:prstGeom>
        </p:spPr>
      </p:pic>
    </p:spTree>
    <p:extLst>
      <p:ext uri="{BB962C8B-B14F-4D97-AF65-F5344CB8AC3E}">
        <p14:creationId xmlns:p14="http://schemas.microsoft.com/office/powerpoint/2010/main" val="1473200357"/>
      </p:ext>
    </p:extLst>
  </p:cSld>
  <p:clrMapOvr>
    <a:masterClrMapping/>
  </p:clrMapOvr>
  <p:transition spd="slow">
    <p:pull dir="lu"/>
  </p:transition>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pic>
        <p:nvPicPr>
          <p:cNvPr id="6" name="Image 2" descr="preencoded.png"/>
          <p:cNvPicPr>
            <a:picLocks noChangeAspect="1"/>
          </p:cNvPicPr>
          <p:nvPr/>
        </p:nvPicPr>
        <p:blipFill>
          <a:blip r:embed="rId5"/>
          <a:stretch>
            <a:fillRect/>
          </a:stretch>
        </p:blipFill>
        <p:spPr>
          <a:xfrm>
            <a:off x="864037" y="2525316"/>
            <a:ext cx="4529495" cy="4016812"/>
          </a:xfrm>
          <a:prstGeom prst="rect">
            <a:avLst/>
          </a:prstGeom>
        </p:spPr>
      </p:pic>
      <p:sp>
        <p:nvSpPr>
          <p:cNvPr id="7" name="Text 2"/>
          <p:cNvSpPr/>
          <p:nvPr/>
        </p:nvSpPr>
        <p:spPr>
          <a:xfrm>
            <a:off x="6003369" y="1506974"/>
            <a:ext cx="6172200" cy="771525"/>
          </a:xfrm>
          <a:prstGeom prst="rect">
            <a:avLst/>
          </a:prstGeom>
          <a:noFill/>
          <a:ln/>
        </p:spPr>
        <p:txBody>
          <a:bodyPr wrap="none" rtlCol="0" anchor="t"/>
          <a:lstStyle/>
          <a:p>
            <a:pPr marL="0" indent="0">
              <a:lnSpc>
                <a:spcPts val="6075"/>
              </a:lnSpc>
              <a:buNone/>
            </a:pPr>
            <a:r>
              <a:rPr lang="en-US" sz="4860" b="1" dirty="0">
                <a:solidFill>
                  <a:srgbClr val="000000"/>
                </a:solidFill>
                <a:latin typeface="p22-mackinac-pro" pitchFamily="34" charset="0"/>
                <a:ea typeface="p22-mackinac-pro" pitchFamily="34" charset="-122"/>
                <a:cs typeface="p22-mackinac-pro" pitchFamily="34" charset="-120"/>
              </a:rPr>
              <a:t>The Goal</a:t>
            </a:r>
            <a:endParaRPr lang="en-US" sz="4860" dirty="0"/>
          </a:p>
        </p:txBody>
      </p:sp>
      <p:sp>
        <p:nvSpPr>
          <p:cNvPr id="8" name="Text 3"/>
          <p:cNvSpPr/>
          <p:nvPr/>
        </p:nvSpPr>
        <p:spPr>
          <a:xfrm>
            <a:off x="6003369" y="2525316"/>
            <a:ext cx="7770495" cy="790099"/>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-The goal is to recognize 26 capital letters from numerical descriptions of black-and-white pixel images.</a:t>
            </a:r>
            <a:endParaRPr lang="en-US" sz="1944" dirty="0"/>
          </a:p>
        </p:txBody>
      </p:sp>
      <p:sp>
        <p:nvSpPr>
          <p:cNvPr id="9" name="Text 4"/>
          <p:cNvSpPr/>
          <p:nvPr/>
        </p:nvSpPr>
        <p:spPr>
          <a:xfrm>
            <a:off x="6003369" y="3537585"/>
            <a:ext cx="7770495" cy="1185148"/>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-As such this is a supervised machine learning-task, and since the target variable is categorical, this is a multiclass classification problem.</a:t>
            </a:r>
            <a:endParaRPr lang="en-US" sz="1944" dirty="0"/>
          </a:p>
        </p:txBody>
      </p:sp>
      <p:sp>
        <p:nvSpPr>
          <p:cNvPr id="10" name="Text 5"/>
          <p:cNvSpPr/>
          <p:nvPr/>
        </p:nvSpPr>
        <p:spPr>
          <a:xfrm>
            <a:off x="6003369" y="4944904"/>
            <a:ext cx="7770495" cy="790099"/>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-Since this is a balanced dataset, I'll be using accuracy as the metric for scoring. </a:t>
            </a:r>
            <a:endParaRPr lang="en-US" sz="1944" dirty="0"/>
          </a:p>
        </p:txBody>
      </p:sp>
      <p:sp>
        <p:nvSpPr>
          <p:cNvPr id="11" name="Text 6"/>
          <p:cNvSpPr/>
          <p:nvPr/>
        </p:nvSpPr>
        <p:spPr>
          <a:xfrm>
            <a:off x="6003369" y="5957173"/>
            <a:ext cx="7770495" cy="790099"/>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-In the end, I use a confusion matrix  and a classification report to evaluate my model. </a:t>
            </a:r>
            <a:endParaRPr lang="en-US" sz="1944" dirty="0"/>
          </a:p>
        </p:txBody>
      </p:sp>
    </p:spTree>
  </p:cSld>
  <p:clrMapOvr>
    <a:masterClrMapping/>
  </p:clrMapOvr>
  <p:transition spd="slow">
    <p:pull dir="lu"/>
  </p:transition>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pic>
        <p:nvPicPr>
          <p:cNvPr id="6" name="Image 2" descr="preencoded.png"/>
          <p:cNvPicPr>
            <a:picLocks noChangeAspect="1"/>
          </p:cNvPicPr>
          <p:nvPr/>
        </p:nvPicPr>
        <p:blipFill>
          <a:blip r:embed="rId5"/>
          <a:stretch>
            <a:fillRect/>
          </a:stretch>
        </p:blipFill>
        <p:spPr>
          <a:xfrm>
            <a:off x="432159" y="2378691"/>
            <a:ext cx="7047133" cy="4100937"/>
          </a:xfrm>
          <a:prstGeom prst="rect">
            <a:avLst/>
          </a:prstGeom>
        </p:spPr>
      </p:pic>
      <p:sp>
        <p:nvSpPr>
          <p:cNvPr id="7" name="Text 2"/>
          <p:cNvSpPr/>
          <p:nvPr/>
        </p:nvSpPr>
        <p:spPr>
          <a:xfrm>
            <a:off x="7623929" y="2147293"/>
            <a:ext cx="4848939" cy="462796"/>
          </a:xfrm>
          <a:prstGeom prst="rect">
            <a:avLst/>
          </a:prstGeom>
          <a:noFill/>
          <a:ln/>
        </p:spPr>
        <p:txBody>
          <a:bodyPr wrap="none" rtlCol="0" anchor="t"/>
          <a:lstStyle/>
          <a:p>
            <a:pPr marL="0" indent="0">
              <a:lnSpc>
                <a:spcPts val="3645"/>
              </a:lnSpc>
              <a:buNone/>
            </a:pPr>
            <a:r>
              <a:rPr lang="en-US" sz="3200" b="1" dirty="0">
                <a:solidFill>
                  <a:srgbClr val="000000"/>
                </a:solidFill>
                <a:latin typeface="p22-mackinac-pro" pitchFamily="34" charset="0"/>
                <a:ea typeface="p22-mackinac-pro" pitchFamily="34" charset="-122"/>
                <a:cs typeface="p22-mackinac-pro" pitchFamily="34" charset="-120"/>
              </a:rPr>
              <a:t>Distribution of target class</a:t>
            </a:r>
            <a:endParaRPr lang="en-US" sz="3200" dirty="0"/>
          </a:p>
        </p:txBody>
      </p:sp>
      <p:sp>
        <p:nvSpPr>
          <p:cNvPr id="8" name="Text 3"/>
          <p:cNvSpPr/>
          <p:nvPr/>
        </p:nvSpPr>
        <p:spPr>
          <a:xfrm>
            <a:off x="7623929" y="2822431"/>
            <a:ext cx="6150054" cy="395049"/>
          </a:xfrm>
          <a:prstGeom prst="rect">
            <a:avLst/>
          </a:prstGeom>
          <a:noFill/>
          <a:ln/>
        </p:spPr>
        <p:txBody>
          <a:bodyPr wrap="non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The proportion of each class seems to be fairly equal.</a:t>
            </a:r>
            <a:endParaRPr lang="en-US" sz="1944" dirty="0"/>
          </a:p>
        </p:txBody>
      </p:sp>
      <p:sp>
        <p:nvSpPr>
          <p:cNvPr id="9" name="Text 4"/>
          <p:cNvSpPr/>
          <p:nvPr/>
        </p:nvSpPr>
        <p:spPr>
          <a:xfrm>
            <a:off x="7623929" y="3535951"/>
            <a:ext cx="6150054" cy="1580198"/>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The classes are relatively balanced, with each letter class having around 3.67% to 4.06% of the total samples. This balance helps ensure that the model doesn't become biased toward any particular class.</a:t>
            </a:r>
            <a:endParaRPr lang="en-US" sz="1944" dirty="0"/>
          </a:p>
        </p:txBody>
      </p:sp>
    </p:spTree>
  </p:cSld>
  <p:clrMapOvr>
    <a:masterClrMapping/>
  </p:clrMapOvr>
  <p:transition spd="slow">
    <p:pull dir="lu"/>
  </p:transition>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31531"/>
            <a:ext cx="14630400" cy="8229600"/>
          </a:xfrm>
          <a:prstGeom prst="rect">
            <a:avLst/>
          </a:prstGeom>
        </p:spPr>
      </p:pic>
      <p:sp>
        <p:nvSpPr>
          <p:cNvPr id="6" name="Text 2"/>
          <p:cNvSpPr/>
          <p:nvPr/>
        </p:nvSpPr>
        <p:spPr>
          <a:xfrm>
            <a:off x="864037" y="771328"/>
            <a:ext cx="4937760" cy="617101"/>
          </a:xfrm>
          <a:prstGeom prst="rect">
            <a:avLst/>
          </a:prstGeom>
          <a:noFill/>
          <a:ln/>
        </p:spPr>
        <p:txBody>
          <a:bodyPr wrap="none" rtlCol="0" anchor="t"/>
          <a:lstStyle/>
          <a:p>
            <a:pPr marL="0" indent="0">
              <a:lnSpc>
                <a:spcPts val="4860"/>
              </a:lnSpc>
              <a:buNone/>
            </a:pPr>
            <a:r>
              <a:rPr lang="en-US" sz="3888" b="1" dirty="0">
                <a:solidFill>
                  <a:srgbClr val="000000"/>
                </a:solidFill>
                <a:latin typeface="p22-mackinac-pro" pitchFamily="34" charset="0"/>
                <a:ea typeface="p22-mackinac-pro" pitchFamily="34" charset="-122"/>
                <a:cs typeface="p22-mackinac-pro" pitchFamily="34" charset="-120"/>
              </a:rPr>
              <a:t>Feature Analysis I</a:t>
            </a:r>
            <a:endParaRPr lang="en-US" sz="3888" dirty="0"/>
          </a:p>
        </p:txBody>
      </p:sp>
      <p:sp>
        <p:nvSpPr>
          <p:cNvPr id="7" name="Text 3"/>
          <p:cNvSpPr/>
          <p:nvPr/>
        </p:nvSpPr>
        <p:spPr>
          <a:xfrm>
            <a:off x="864036" y="1550428"/>
            <a:ext cx="12507397"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272525"/>
                </a:solidFill>
                <a:latin typeface="Eudoxus Sans" pitchFamily="34" charset="0"/>
                <a:ea typeface="Eudoxus Sans" pitchFamily="34" charset="-122"/>
                <a:cs typeface="Eudoxus Sans" pitchFamily="34" charset="-120"/>
              </a:rPr>
              <a:t>The dataset comes with its values already scaled to fit integer values from 0 to 15.</a:t>
            </a:r>
            <a:endParaRPr lang="en-US" sz="1944" dirty="0"/>
          </a:p>
        </p:txBody>
      </p:sp>
      <p:sp>
        <p:nvSpPr>
          <p:cNvPr id="8" name="Text 4"/>
          <p:cNvSpPr/>
          <p:nvPr/>
        </p:nvSpPr>
        <p:spPr>
          <a:xfrm>
            <a:off x="864037" y="2023197"/>
            <a:ext cx="12507397" cy="1185148"/>
          </a:xfrm>
          <a:prstGeom prst="rect">
            <a:avLst/>
          </a:prstGeom>
          <a:noFill/>
          <a:ln/>
        </p:spPr>
        <p:txBody>
          <a:bodyPr wrap="square" rtlCol="0" anchor="t"/>
          <a:lstStyle/>
          <a:p>
            <a:pPr marL="342900" indent="-342900" algn="l">
              <a:lnSpc>
                <a:spcPts val="3110"/>
              </a:lnSpc>
              <a:buSzPct val="100000"/>
              <a:buChar char="•"/>
            </a:pPr>
            <a:r>
              <a:rPr lang="en-US" sz="1944" dirty="0">
                <a:solidFill>
                  <a:srgbClr val="272525"/>
                </a:solidFill>
                <a:latin typeface="Eudoxus Sans" pitchFamily="34" charset="0"/>
                <a:ea typeface="Eudoxus Sans" pitchFamily="34" charset="-122"/>
                <a:cs typeface="Eudoxus Sans" pitchFamily="34" charset="-120"/>
              </a:rPr>
              <a:t>The mean of the features range from  3.0 to 8.3, with most features having a moderate spread around the mean, 'y-box'  however has the biggest spread which is 3.3.</a:t>
            </a:r>
            <a:endParaRPr lang="en-US" sz="1944" dirty="0"/>
          </a:p>
        </p:txBody>
      </p:sp>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l="49922" b="74843"/>
          <a:stretch/>
        </p:blipFill>
        <p:spPr>
          <a:xfrm>
            <a:off x="1363717" y="2834137"/>
            <a:ext cx="5541580" cy="1855865"/>
          </a:xfrm>
          <a:prstGeom prst="rect">
            <a:avLst/>
          </a:prstGeom>
        </p:spPr>
      </p:pic>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t="74530"/>
          <a:stretch/>
        </p:blipFill>
        <p:spPr>
          <a:xfrm>
            <a:off x="1346988" y="4690002"/>
            <a:ext cx="11116618" cy="1887618"/>
          </a:xfrm>
          <a:prstGeom prst="rect">
            <a:avLst/>
          </a:prstGeom>
        </p:spPr>
      </p:pic>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l="50040" t="49373" b="25470"/>
          <a:stretch/>
        </p:blipFill>
        <p:spPr>
          <a:xfrm>
            <a:off x="6922026" y="2756358"/>
            <a:ext cx="5575038" cy="1933644"/>
          </a:xfrm>
          <a:prstGeom prst="rect">
            <a:avLst/>
          </a:prstGeom>
        </p:spPr>
      </p:pic>
      <p:sp>
        <p:nvSpPr>
          <p:cNvPr id="15" name="TextBox 14"/>
          <p:cNvSpPr txBox="1"/>
          <p:nvPr/>
        </p:nvSpPr>
        <p:spPr>
          <a:xfrm>
            <a:off x="1402167" y="6577620"/>
            <a:ext cx="10696904"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Eudoxus Sans"/>
                <a:ea typeface="Eudoxus Sans"/>
              </a:rPr>
              <a:t>Here, we can also see that letters like ‘V’ tend to have a lower edge count than letters like ‘E’ counting from top to bottom .</a:t>
            </a:r>
          </a:p>
          <a:p>
            <a:pPr marL="285750" indent="-285750">
              <a:buFont typeface="Arial" panose="020B0604020202020204" pitchFamily="34" charset="0"/>
              <a:buChar char="•"/>
            </a:pPr>
            <a:r>
              <a:rPr lang="en-US" dirty="0">
                <a:latin typeface="Eudoxus Sans"/>
                <a:ea typeface="Eudoxus Sans"/>
              </a:rPr>
              <a:t>Letters like ‘I’ seem to be centered around the middle of the box, in the horizontal axis, with very little spread. </a:t>
            </a:r>
            <a:endParaRPr lang="en-GB" dirty="0">
              <a:latin typeface="Eudoxus Sans"/>
              <a:ea typeface="Eudoxus Sans"/>
            </a:endParaRPr>
          </a:p>
        </p:txBody>
      </p:sp>
    </p:spTree>
  </p:cSld>
  <p:clrMapOvr>
    <a:masterClrMapping/>
  </p:clrMapOvr>
  <p:transition spd="slow">
    <p:pull dir="lu"/>
  </p:transition>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pic>
        <p:nvPicPr>
          <p:cNvPr id="6" name="Image 2" descr="preencoded.png"/>
          <p:cNvPicPr>
            <a:picLocks noChangeAspect="1"/>
          </p:cNvPicPr>
          <p:nvPr/>
        </p:nvPicPr>
        <p:blipFill>
          <a:blip r:embed="rId5"/>
          <a:stretch>
            <a:fillRect/>
          </a:stretch>
        </p:blipFill>
        <p:spPr>
          <a:xfrm>
            <a:off x="0" y="465204"/>
            <a:ext cx="7917061" cy="7112961"/>
          </a:xfrm>
          <a:prstGeom prst="rect">
            <a:avLst/>
          </a:prstGeom>
          <a:effectLst>
            <a:softEdge rad="38100"/>
          </a:effectLst>
        </p:spPr>
      </p:pic>
      <p:sp>
        <p:nvSpPr>
          <p:cNvPr id="7" name="Text 2"/>
          <p:cNvSpPr/>
          <p:nvPr/>
        </p:nvSpPr>
        <p:spPr>
          <a:xfrm>
            <a:off x="7917061" y="2090320"/>
            <a:ext cx="4937760" cy="617101"/>
          </a:xfrm>
          <a:prstGeom prst="rect">
            <a:avLst/>
          </a:prstGeom>
          <a:noFill/>
          <a:ln/>
        </p:spPr>
        <p:txBody>
          <a:bodyPr wrap="none" rtlCol="0" anchor="t"/>
          <a:lstStyle/>
          <a:p>
            <a:pPr marL="0" indent="0">
              <a:lnSpc>
                <a:spcPts val="4860"/>
              </a:lnSpc>
              <a:buNone/>
            </a:pPr>
            <a:r>
              <a:rPr lang="en-US" sz="3888" b="1" dirty="0">
                <a:solidFill>
                  <a:srgbClr val="000000"/>
                </a:solidFill>
                <a:latin typeface="p22-mackinac-pro" pitchFamily="34" charset="0"/>
                <a:ea typeface="p22-mackinac-pro" pitchFamily="34" charset="-122"/>
                <a:cs typeface="p22-mackinac-pro" pitchFamily="34" charset="-120"/>
              </a:rPr>
              <a:t>Feature Analysis II</a:t>
            </a:r>
            <a:endParaRPr lang="en-US" sz="3888" dirty="0"/>
          </a:p>
        </p:txBody>
      </p:sp>
      <p:sp>
        <p:nvSpPr>
          <p:cNvPr id="8" name="Text 3"/>
          <p:cNvSpPr/>
          <p:nvPr/>
        </p:nvSpPr>
        <p:spPr>
          <a:xfrm>
            <a:off x="7917061" y="3257445"/>
            <a:ext cx="6285071" cy="790099"/>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The correlation matrix reveals some moderate linear relationships among certain features. </a:t>
            </a:r>
            <a:endParaRPr lang="en-US" sz="1944" dirty="0"/>
          </a:p>
        </p:txBody>
      </p:sp>
      <p:sp>
        <p:nvSpPr>
          <p:cNvPr id="9" name="Text 4"/>
          <p:cNvSpPr/>
          <p:nvPr/>
        </p:nvSpPr>
        <p:spPr>
          <a:xfrm>
            <a:off x="7917061" y="4275058"/>
            <a:ext cx="6285071" cy="1580198"/>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The noticeably moderate correlations suggest that the choice of letter class is likely influenced by a combination of features rather than a single dominant predictor.</a:t>
            </a:r>
            <a:endParaRPr lang="en-US" sz="1944" dirty="0"/>
          </a:p>
        </p:txBody>
      </p:sp>
    </p:spTree>
  </p:cSld>
  <p:clrMapOvr>
    <a:masterClrMapping/>
  </p:clrMapOvr>
  <p:transition spd="slow">
    <p:pull dir="lu"/>
  </p:transition>
</p:sld>
</file>

<file path=ppt/slides/slide8.xml><?xml version="1.0" encoding="utf-8"?>
<p:sld xmlns:a="http://schemas.openxmlformats.org/drawingml/2006/main" xmlns:r="http://schemas.openxmlformats.org/officeDocument/2006/relationships" xmlns:p="http://schemas.openxmlformats.org/presentationml/2006/main" show="0">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6" name="Text 2"/>
          <p:cNvSpPr/>
          <p:nvPr/>
        </p:nvSpPr>
        <p:spPr>
          <a:xfrm>
            <a:off x="864037" y="1732478"/>
            <a:ext cx="6095405" cy="617101"/>
          </a:xfrm>
          <a:prstGeom prst="rect">
            <a:avLst/>
          </a:prstGeom>
          <a:noFill/>
          <a:ln/>
        </p:spPr>
        <p:txBody>
          <a:bodyPr wrap="none" rtlCol="0" anchor="t"/>
          <a:lstStyle/>
          <a:p>
            <a:pPr marL="0" indent="0">
              <a:lnSpc>
                <a:spcPts val="4860"/>
              </a:lnSpc>
              <a:buNone/>
            </a:pPr>
            <a:r>
              <a:rPr lang="en-US" sz="3888" b="1" dirty="0">
                <a:solidFill>
                  <a:srgbClr val="000000"/>
                </a:solidFill>
                <a:latin typeface="p22-mackinac-pro" pitchFamily="34" charset="0"/>
                <a:ea typeface="p22-mackinac-pro" pitchFamily="34" charset="-122"/>
                <a:cs typeface="p22-mackinac-pro" pitchFamily="34" charset="-120"/>
              </a:rPr>
              <a:t>Feature Analysis II contd.</a:t>
            </a:r>
            <a:endParaRPr lang="en-US" sz="3888" dirty="0"/>
          </a:p>
        </p:txBody>
      </p:sp>
      <p:sp>
        <p:nvSpPr>
          <p:cNvPr id="7" name="Text 3"/>
          <p:cNvSpPr/>
          <p:nvPr/>
        </p:nvSpPr>
        <p:spPr>
          <a:xfrm>
            <a:off x="1258967" y="2596396"/>
            <a:ext cx="12507397" cy="790099"/>
          </a:xfrm>
          <a:prstGeom prst="rect">
            <a:avLst/>
          </a:prstGeom>
          <a:noFill/>
          <a:ln/>
        </p:spPr>
        <p:txBody>
          <a:bodyPr wrap="square" rtlCol="0" anchor="t"/>
          <a:lstStyle/>
          <a:p>
            <a:pPr marL="342900" indent="-342900" algn="l">
              <a:lnSpc>
                <a:spcPts val="3110"/>
              </a:lnSpc>
              <a:buSzPct val="100000"/>
              <a:buChar char="•"/>
            </a:pPr>
            <a:r>
              <a:rPr lang="en-US" sz="1944" b="1" dirty="0">
                <a:solidFill>
                  <a:srgbClr val="272525"/>
                </a:solidFill>
                <a:latin typeface="Eudoxus Sans" pitchFamily="34" charset="0"/>
                <a:ea typeface="Eudoxus Sans" pitchFamily="34" charset="-122"/>
                <a:cs typeface="Eudoxus Sans" pitchFamily="34" charset="-120"/>
              </a:rPr>
              <a:t>x-box</a:t>
            </a:r>
            <a:r>
              <a:rPr lang="en-US" sz="1944" dirty="0">
                <a:solidFill>
                  <a:srgbClr val="272525"/>
                </a:solidFill>
                <a:latin typeface="Eudoxus Sans" pitchFamily="34" charset="0"/>
                <a:ea typeface="Eudoxus Sans" pitchFamily="34" charset="-122"/>
                <a:cs typeface="Eudoxus Sans" pitchFamily="34" charset="-120"/>
              </a:rPr>
              <a:t> and </a:t>
            </a:r>
            <a:r>
              <a:rPr lang="en-US" sz="1944" b="1" dirty="0">
                <a:solidFill>
                  <a:srgbClr val="272525"/>
                </a:solidFill>
                <a:latin typeface="Eudoxus Sans" pitchFamily="34" charset="0"/>
                <a:ea typeface="Eudoxus Sans" pitchFamily="34" charset="-122"/>
                <a:cs typeface="Eudoxus Sans" pitchFamily="34" charset="-120"/>
              </a:rPr>
              <a:t>width, y-box</a:t>
            </a:r>
            <a:r>
              <a:rPr lang="en-US" sz="1944" dirty="0">
                <a:solidFill>
                  <a:srgbClr val="272525"/>
                </a:solidFill>
                <a:latin typeface="Eudoxus Sans" pitchFamily="34" charset="0"/>
                <a:ea typeface="Eudoxus Sans" pitchFamily="34" charset="-122"/>
                <a:cs typeface="Eudoxus Sans" pitchFamily="34" charset="-120"/>
              </a:rPr>
              <a:t> and </a:t>
            </a:r>
            <a:r>
              <a:rPr lang="en-US" sz="1944" b="1" dirty="0">
                <a:solidFill>
                  <a:srgbClr val="272525"/>
                </a:solidFill>
                <a:latin typeface="Eudoxus Sans" pitchFamily="34" charset="0"/>
                <a:ea typeface="Eudoxus Sans" pitchFamily="34" charset="-122"/>
                <a:cs typeface="Eudoxus Sans" pitchFamily="34" charset="-120"/>
              </a:rPr>
              <a:t>height</a:t>
            </a:r>
            <a:r>
              <a:rPr lang="en-US" sz="1944" dirty="0">
                <a:solidFill>
                  <a:srgbClr val="272525"/>
                </a:solidFill>
                <a:latin typeface="Eudoxus Sans" pitchFamily="34" charset="0"/>
                <a:ea typeface="Eudoxus Sans" pitchFamily="34" charset="-122"/>
                <a:cs typeface="Eudoxus Sans" pitchFamily="34" charset="-120"/>
              </a:rPr>
              <a:t>: The strong correlation of 0.85 suggests that the horizontal box position is strongly related to the letter width and  vertical box position is closely related to the letter height.</a:t>
            </a:r>
            <a:endParaRPr lang="en-US" sz="1944" dirty="0"/>
          </a:p>
        </p:txBody>
      </p:sp>
      <p:sp>
        <p:nvSpPr>
          <p:cNvPr id="8" name="Text 4"/>
          <p:cNvSpPr/>
          <p:nvPr/>
        </p:nvSpPr>
        <p:spPr>
          <a:xfrm>
            <a:off x="1258967" y="3472815"/>
            <a:ext cx="12507397" cy="395049"/>
          </a:xfrm>
          <a:prstGeom prst="rect">
            <a:avLst/>
          </a:prstGeom>
          <a:noFill/>
          <a:ln/>
        </p:spPr>
        <p:txBody>
          <a:bodyPr wrap="none" rtlCol="0" anchor="t"/>
          <a:lstStyle/>
          <a:p>
            <a:pPr marL="342900" indent="-342900" algn="l">
              <a:lnSpc>
                <a:spcPts val="3110"/>
              </a:lnSpc>
              <a:buSzPct val="100000"/>
              <a:buChar char="•"/>
            </a:pPr>
            <a:r>
              <a:rPr lang="en-US" sz="1944" b="1" dirty="0">
                <a:solidFill>
                  <a:srgbClr val="272525"/>
                </a:solidFill>
                <a:latin typeface="Eudoxus Sans" pitchFamily="34" charset="0"/>
                <a:ea typeface="Eudoxus Sans" pitchFamily="34" charset="-122"/>
                <a:cs typeface="Eudoxus Sans" pitchFamily="34" charset="-120"/>
              </a:rPr>
              <a:t>onpix</a:t>
            </a:r>
            <a:r>
              <a:rPr lang="en-US" sz="1944" dirty="0">
                <a:solidFill>
                  <a:srgbClr val="272525"/>
                </a:solidFill>
                <a:latin typeface="Eudoxus Sans" pitchFamily="34" charset="0"/>
                <a:ea typeface="Eudoxus Sans" pitchFamily="34" charset="-122"/>
                <a:cs typeface="Eudoxus Sans" pitchFamily="34" charset="-120"/>
              </a:rPr>
              <a:t> and </a:t>
            </a:r>
            <a:r>
              <a:rPr lang="en-US" sz="1944" b="1" dirty="0">
                <a:solidFill>
                  <a:srgbClr val="272525"/>
                </a:solidFill>
                <a:latin typeface="Eudoxus Sans" pitchFamily="34" charset="0"/>
                <a:ea typeface="Eudoxus Sans" pitchFamily="34" charset="-122"/>
                <a:cs typeface="Eudoxus Sans" pitchFamily="34" charset="-120"/>
              </a:rPr>
              <a:t>width</a:t>
            </a:r>
            <a:r>
              <a:rPr lang="en-US" sz="1944" dirty="0">
                <a:solidFill>
                  <a:srgbClr val="272525"/>
                </a:solidFill>
                <a:latin typeface="Eudoxus Sans" pitchFamily="34" charset="0"/>
                <a:ea typeface="Eudoxus Sans" pitchFamily="34" charset="-122"/>
                <a:cs typeface="Eudoxus Sans" pitchFamily="34" charset="-120"/>
              </a:rPr>
              <a:t>: a correlation of 0.77 shows that more on-pixels are associated with wider letters.</a:t>
            </a:r>
            <a:endParaRPr lang="en-US" sz="1944" dirty="0"/>
          </a:p>
        </p:txBody>
      </p:sp>
      <p:sp>
        <p:nvSpPr>
          <p:cNvPr id="9" name="Text 5"/>
          <p:cNvSpPr/>
          <p:nvPr/>
        </p:nvSpPr>
        <p:spPr>
          <a:xfrm>
            <a:off x="1258967" y="3954185"/>
            <a:ext cx="12507397" cy="790099"/>
          </a:xfrm>
          <a:prstGeom prst="rect">
            <a:avLst/>
          </a:prstGeom>
          <a:noFill/>
          <a:ln/>
        </p:spPr>
        <p:txBody>
          <a:bodyPr wrap="square" rtlCol="0" anchor="t"/>
          <a:lstStyle/>
          <a:p>
            <a:pPr marL="342900" indent="-342900" algn="l">
              <a:lnSpc>
                <a:spcPts val="3110"/>
              </a:lnSpc>
              <a:buSzPct val="100000"/>
              <a:buChar char="•"/>
            </a:pPr>
            <a:r>
              <a:rPr lang="en-US" sz="1944" b="1" dirty="0">
                <a:solidFill>
                  <a:srgbClr val="272525"/>
                </a:solidFill>
                <a:latin typeface="Eudoxus Sans" pitchFamily="34" charset="0"/>
                <a:ea typeface="Eudoxus Sans" pitchFamily="34" charset="-122"/>
                <a:cs typeface="Eudoxus Sans" pitchFamily="34" charset="-120"/>
              </a:rPr>
              <a:t>x2ybar</a:t>
            </a:r>
            <a:r>
              <a:rPr lang="en-US" sz="1944" dirty="0">
                <a:solidFill>
                  <a:srgbClr val="272525"/>
                </a:solidFill>
                <a:latin typeface="Eudoxus Sans" pitchFamily="34" charset="0"/>
                <a:ea typeface="Eudoxus Sans" pitchFamily="34" charset="-122"/>
                <a:cs typeface="Eudoxus Sans" pitchFamily="34" charset="-120"/>
              </a:rPr>
              <a:t> and </a:t>
            </a:r>
            <a:r>
              <a:rPr lang="en-US" sz="1944" b="1" dirty="0">
                <a:solidFill>
                  <a:srgbClr val="272525"/>
                </a:solidFill>
                <a:latin typeface="Eudoxus Sans" pitchFamily="34" charset="0"/>
                <a:ea typeface="Eudoxus Sans" pitchFamily="34" charset="-122"/>
                <a:cs typeface="Eudoxus Sans" pitchFamily="34" charset="-120"/>
              </a:rPr>
              <a:t>y-on-bar</a:t>
            </a:r>
            <a:r>
              <a:rPr lang="en-US" sz="1944" dirty="0">
                <a:solidFill>
                  <a:srgbClr val="272525"/>
                </a:solidFill>
                <a:latin typeface="Eudoxus Sans" pitchFamily="34" charset="0"/>
                <a:ea typeface="Eudoxus Sans" pitchFamily="34" charset="-122"/>
                <a:cs typeface="Eudoxus Sans" pitchFamily="34" charset="-120"/>
              </a:rPr>
              <a:t>: correlation of 0.62 indicates that the interaction between x and y is significant for vertical "on" pixels.</a:t>
            </a:r>
            <a:endParaRPr lang="en-US" sz="1944" dirty="0"/>
          </a:p>
        </p:txBody>
      </p:sp>
      <p:sp>
        <p:nvSpPr>
          <p:cNvPr id="10" name="Text 6"/>
          <p:cNvSpPr/>
          <p:nvPr/>
        </p:nvSpPr>
        <p:spPr>
          <a:xfrm>
            <a:off x="1258967" y="4830604"/>
            <a:ext cx="12507397" cy="790099"/>
          </a:xfrm>
          <a:prstGeom prst="rect">
            <a:avLst/>
          </a:prstGeom>
          <a:noFill/>
          <a:ln/>
        </p:spPr>
        <p:txBody>
          <a:bodyPr wrap="square" rtlCol="0" anchor="t"/>
          <a:lstStyle/>
          <a:p>
            <a:pPr marL="342900" indent="-342900" algn="l">
              <a:lnSpc>
                <a:spcPts val="3110"/>
              </a:lnSpc>
              <a:buSzPct val="100000"/>
              <a:buChar char="•"/>
            </a:pPr>
            <a:r>
              <a:rPr lang="en-US" sz="1944" b="1" dirty="0">
                <a:solidFill>
                  <a:srgbClr val="272525"/>
                </a:solidFill>
                <a:latin typeface="Eudoxus Sans" pitchFamily="34" charset="0"/>
                <a:ea typeface="Eudoxus Sans" pitchFamily="34" charset="-122"/>
                <a:cs typeface="Eudoxus Sans" pitchFamily="34" charset="-120"/>
              </a:rPr>
              <a:t>xeg-bar</a:t>
            </a:r>
            <a:r>
              <a:rPr lang="en-US" sz="1944" dirty="0">
                <a:solidFill>
                  <a:srgbClr val="272525"/>
                </a:solidFill>
                <a:latin typeface="Eudoxus Sans" pitchFamily="34" charset="0"/>
                <a:ea typeface="Eudoxus Sans" pitchFamily="34" charset="-122"/>
                <a:cs typeface="Eudoxus Sans" pitchFamily="34" charset="-120"/>
              </a:rPr>
              <a:t> and </a:t>
            </a:r>
            <a:r>
              <a:rPr lang="en-US" sz="1944" b="1" dirty="0">
                <a:solidFill>
                  <a:srgbClr val="272525"/>
                </a:solidFill>
                <a:latin typeface="Eudoxus Sans" pitchFamily="34" charset="0"/>
                <a:ea typeface="Eudoxus Sans" pitchFamily="34" charset="-122"/>
                <a:cs typeface="Eudoxus Sans" pitchFamily="34" charset="-120"/>
              </a:rPr>
              <a:t>onpix</a:t>
            </a:r>
            <a:r>
              <a:rPr lang="en-US" sz="1944" dirty="0">
                <a:solidFill>
                  <a:srgbClr val="272525"/>
                </a:solidFill>
                <a:latin typeface="Eudoxus Sans" pitchFamily="34" charset="0"/>
                <a:ea typeface="Eudoxus Sans" pitchFamily="34" charset="-122"/>
                <a:cs typeface="Eudoxus Sans" pitchFamily="34" charset="-120"/>
              </a:rPr>
              <a:t>: The moderate correlation of 0.63 suggests that edge detection in the x direction is related to the number of "on" pixels.</a:t>
            </a:r>
            <a:endParaRPr lang="en-US" sz="1944" dirty="0"/>
          </a:p>
        </p:txBody>
      </p:sp>
      <p:sp>
        <p:nvSpPr>
          <p:cNvPr id="11" name="Text 7"/>
          <p:cNvSpPr/>
          <p:nvPr/>
        </p:nvSpPr>
        <p:spPr>
          <a:xfrm>
            <a:off x="1258967" y="5707023"/>
            <a:ext cx="12507397" cy="790099"/>
          </a:xfrm>
          <a:prstGeom prst="rect">
            <a:avLst/>
          </a:prstGeom>
          <a:noFill/>
          <a:ln/>
        </p:spPr>
        <p:txBody>
          <a:bodyPr wrap="square" rtlCol="0" anchor="t"/>
          <a:lstStyle/>
          <a:p>
            <a:pPr marL="342900" indent="-342900" algn="l">
              <a:lnSpc>
                <a:spcPts val="3110"/>
              </a:lnSpc>
              <a:buSzPct val="100000"/>
              <a:buChar char="•"/>
            </a:pPr>
            <a:r>
              <a:rPr lang="en-US" sz="1944" b="1" dirty="0">
                <a:solidFill>
                  <a:srgbClr val="272525"/>
                </a:solidFill>
                <a:latin typeface="Eudoxus Sans" pitchFamily="34" charset="0"/>
                <a:ea typeface="Eudoxus Sans" pitchFamily="34" charset="-122"/>
                <a:cs typeface="Eudoxus Sans" pitchFamily="34" charset="-120"/>
              </a:rPr>
              <a:t>yeg-bar</a:t>
            </a:r>
            <a:r>
              <a:rPr lang="en-US" sz="1944" dirty="0">
                <a:solidFill>
                  <a:srgbClr val="272525"/>
                </a:solidFill>
                <a:latin typeface="Eudoxus Sans" pitchFamily="34" charset="0"/>
                <a:ea typeface="Eudoxus Sans" pitchFamily="34" charset="-122"/>
                <a:cs typeface="Eudoxus Sans" pitchFamily="34" charset="-120"/>
              </a:rPr>
              <a:t> and </a:t>
            </a:r>
            <a:r>
              <a:rPr lang="en-US" sz="1944" b="1" dirty="0">
                <a:solidFill>
                  <a:srgbClr val="272525"/>
                </a:solidFill>
                <a:latin typeface="Eudoxus Sans" pitchFamily="34" charset="0"/>
                <a:ea typeface="Eudoxus Sans" pitchFamily="34" charset="-122"/>
                <a:cs typeface="Eudoxus Sans" pitchFamily="34" charset="-120"/>
              </a:rPr>
              <a:t>onpix</a:t>
            </a:r>
            <a:r>
              <a:rPr lang="en-US" sz="1944" dirty="0">
                <a:solidFill>
                  <a:srgbClr val="272525"/>
                </a:solidFill>
                <a:latin typeface="Eudoxus Sans" pitchFamily="34" charset="0"/>
                <a:ea typeface="Eudoxus Sans" pitchFamily="34" charset="-122"/>
                <a:cs typeface="Eudoxus Sans" pitchFamily="34" charset="-120"/>
              </a:rPr>
              <a:t>: Moderate correlation of 0.55 indicates that edge detection in the y direction is also related to the number of "on" pixels.</a:t>
            </a:r>
            <a:endParaRPr lang="en-US" sz="1944" dirty="0"/>
          </a:p>
        </p:txBody>
      </p:sp>
    </p:spTree>
  </p:cSld>
  <p:clrMapOvr>
    <a:masterClrMapping/>
  </p:clrMapOvr>
  <p:transition spd="slow">
    <p:pull dir="lu"/>
  </p:transition>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31531"/>
            <a:ext cx="14630400" cy="8229600"/>
          </a:xfrm>
          <a:prstGeom prst="rect">
            <a:avLst/>
          </a:prstGeom>
        </p:spPr>
      </p:pic>
      <p:sp>
        <p:nvSpPr>
          <p:cNvPr id="6" name="Text 2"/>
          <p:cNvSpPr/>
          <p:nvPr/>
        </p:nvSpPr>
        <p:spPr>
          <a:xfrm>
            <a:off x="864037" y="1022628"/>
            <a:ext cx="9100304" cy="771525"/>
          </a:xfrm>
          <a:prstGeom prst="rect">
            <a:avLst/>
          </a:prstGeom>
          <a:noFill/>
          <a:ln/>
        </p:spPr>
        <p:txBody>
          <a:bodyPr wrap="none" rtlCol="0" anchor="t"/>
          <a:lstStyle/>
          <a:p>
            <a:pPr marL="0" indent="0">
              <a:lnSpc>
                <a:spcPts val="6075"/>
              </a:lnSpc>
              <a:buNone/>
            </a:pPr>
            <a:r>
              <a:rPr lang="en-US" sz="4860" b="1" dirty="0">
                <a:solidFill>
                  <a:srgbClr val="000000"/>
                </a:solidFill>
                <a:latin typeface="p22-mackinac-pro" pitchFamily="34" charset="0"/>
                <a:ea typeface="p22-mackinac-pro" pitchFamily="34" charset="-122"/>
                <a:cs typeface="p22-mackinac-pro" pitchFamily="34" charset="-120"/>
              </a:rPr>
              <a:t>Machine Learning Approaches</a:t>
            </a:r>
            <a:endParaRPr lang="en-US" sz="4860" dirty="0"/>
          </a:p>
        </p:txBody>
      </p:sp>
      <p:sp>
        <p:nvSpPr>
          <p:cNvPr id="7" name="Text 3"/>
          <p:cNvSpPr/>
          <p:nvPr/>
        </p:nvSpPr>
        <p:spPr>
          <a:xfrm>
            <a:off x="864037" y="2164437"/>
            <a:ext cx="12902327" cy="395049"/>
          </a:xfrm>
          <a:prstGeom prst="rect">
            <a:avLst/>
          </a:prstGeom>
          <a:noFill/>
          <a:ln/>
        </p:spPr>
        <p:txBody>
          <a:bodyPr wrap="non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In this part of the project, I trained the dataset on:</a:t>
            </a:r>
            <a:endParaRPr lang="en-US" sz="1944" dirty="0"/>
          </a:p>
        </p:txBody>
      </p:sp>
      <p:sp>
        <p:nvSpPr>
          <p:cNvPr id="8" name="Text 4"/>
          <p:cNvSpPr/>
          <p:nvPr/>
        </p:nvSpPr>
        <p:spPr>
          <a:xfrm>
            <a:off x="1258967" y="2837140"/>
            <a:ext cx="12507397"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272525"/>
                </a:solidFill>
                <a:latin typeface="Eudoxus Sans" pitchFamily="34" charset="0"/>
                <a:ea typeface="Eudoxus Sans" pitchFamily="34" charset="-122"/>
                <a:cs typeface="Eudoxus Sans" pitchFamily="34" charset="-120"/>
              </a:rPr>
              <a:t>K Nearest Neighbours (KNN) model</a:t>
            </a:r>
          </a:p>
          <a:p>
            <a:pPr marL="342900" indent="-342900" algn="l">
              <a:lnSpc>
                <a:spcPts val="3110"/>
              </a:lnSpc>
              <a:buSzPct val="100000"/>
              <a:buChar char="•"/>
            </a:pPr>
            <a:r>
              <a:rPr lang="en-US" sz="1944" dirty="0">
                <a:solidFill>
                  <a:srgbClr val="272525"/>
                </a:solidFill>
                <a:latin typeface="Eudoxus Sans" pitchFamily="34" charset="0"/>
                <a:ea typeface="Eudoxus Sans" pitchFamily="34" charset="-122"/>
              </a:rPr>
              <a:t>SGD One vs. Rest model</a:t>
            </a:r>
            <a:endParaRPr lang="en-US" sz="1944" dirty="0"/>
          </a:p>
        </p:txBody>
      </p:sp>
      <p:sp>
        <p:nvSpPr>
          <p:cNvPr id="9" name="Text 5"/>
          <p:cNvSpPr/>
          <p:nvPr/>
        </p:nvSpPr>
        <p:spPr>
          <a:xfrm>
            <a:off x="1258965" y="3620533"/>
            <a:ext cx="12507397"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272525"/>
                </a:solidFill>
                <a:latin typeface="Eudoxus Sans" pitchFamily="34" charset="0"/>
                <a:ea typeface="Eudoxus Sans" pitchFamily="34" charset="-122"/>
                <a:cs typeface="Eudoxus Sans" pitchFamily="34" charset="-120"/>
              </a:rPr>
              <a:t>Logistic Regression model</a:t>
            </a:r>
            <a:endParaRPr lang="en-US" sz="1944" dirty="0"/>
          </a:p>
        </p:txBody>
      </p:sp>
      <p:sp>
        <p:nvSpPr>
          <p:cNvPr id="11" name="Text 7"/>
          <p:cNvSpPr/>
          <p:nvPr/>
        </p:nvSpPr>
        <p:spPr>
          <a:xfrm>
            <a:off x="1258967" y="4083269"/>
            <a:ext cx="12507397"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272525"/>
                </a:solidFill>
                <a:latin typeface="Eudoxus Sans" pitchFamily="34" charset="0"/>
                <a:ea typeface="Eudoxus Sans" pitchFamily="34" charset="-122"/>
                <a:cs typeface="Eudoxus Sans" pitchFamily="34" charset="-120"/>
              </a:rPr>
              <a:t>Decision Tree</a:t>
            </a:r>
            <a:endParaRPr lang="en-US" sz="1944" dirty="0"/>
          </a:p>
        </p:txBody>
      </p:sp>
      <p:sp>
        <p:nvSpPr>
          <p:cNvPr id="12" name="Text 8"/>
          <p:cNvSpPr/>
          <p:nvPr/>
        </p:nvSpPr>
        <p:spPr>
          <a:xfrm>
            <a:off x="864037" y="4770665"/>
            <a:ext cx="12902327" cy="790099"/>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I initially trained the models without any preprocessing since there was no need for feature scaling, or imputing and there were no categorical features.</a:t>
            </a:r>
            <a:endParaRPr lang="en-US" sz="1944" dirty="0"/>
          </a:p>
        </p:txBody>
      </p:sp>
      <p:sp>
        <p:nvSpPr>
          <p:cNvPr id="13" name="Text 9"/>
          <p:cNvSpPr/>
          <p:nvPr/>
        </p:nvSpPr>
        <p:spPr>
          <a:xfrm>
            <a:off x="864035" y="5696138"/>
            <a:ext cx="12902327" cy="1185148"/>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However after the first try with the initial features, I used Polynomial Features of degree 2 with reduced dimension by passing the features through PCA and achieving an explained variance ratio of 0.98 at 40 principal components.</a:t>
            </a:r>
            <a:endParaRPr lang="en-US" sz="1944" dirty="0"/>
          </a:p>
        </p:txBody>
      </p:sp>
    </p:spTree>
  </p:cSld>
  <p:clrMapOvr>
    <a:masterClrMapping/>
  </p:clrMapOvr>
  <p:transition spd="slow">
    <p:pull dir="l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348</TotalTime>
  <Words>1993</Words>
  <Application>Microsoft Office PowerPoint</Application>
  <PresentationFormat>Custom</PresentationFormat>
  <Paragraphs>230</Paragraphs>
  <Slides>25</Slides>
  <Notes>22</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 Unicode MS</vt:lpstr>
      <vt:lpstr>Arial</vt:lpstr>
      <vt:lpstr>Eudoxus Sans</vt:lpstr>
      <vt:lpstr>p22-mackinac-pro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HP</cp:lastModifiedBy>
  <cp:revision>26</cp:revision>
  <dcterms:created xsi:type="dcterms:W3CDTF">2024-07-08T00:12:49Z</dcterms:created>
  <dcterms:modified xsi:type="dcterms:W3CDTF">2024-11-18T17:04:40Z</dcterms:modified>
</cp:coreProperties>
</file>